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70" r:id="rId5"/>
    <p:sldId id="262" r:id="rId6"/>
    <p:sldId id="267" r:id="rId7"/>
    <p:sldId id="269" r:id="rId8"/>
    <p:sldId id="273" r:id="rId9"/>
  </p:sldIdLst>
  <p:sldSz cx="18288000" cy="10287000"/>
  <p:notesSz cx="6858000" cy="9144000"/>
  <p:embeddedFontLst>
    <p:embeddedFont>
      <p:font typeface="Bahnschrift SemiBold" panose="020B0502040204020203" pitchFamily="34" charset="0"/>
      <p:bold r:id="rId11"/>
    </p:embeddedFont>
    <p:embeddedFont>
      <p:font typeface="Calibri" panose="020F0502020204030204" pitchFamily="34" charset="0"/>
      <p:regular r:id="rId12"/>
      <p:bold r:id="rId13"/>
      <p:italic r:id="rId14"/>
      <p:boldItalic r:id="rId15"/>
    </p:embeddedFont>
    <p:embeddedFont>
      <p:font typeface="Farro" panose="020B0604020202020204" charset="0"/>
      <p:regular r:id="rId16"/>
    </p:embeddedFont>
    <p:embeddedFont>
      <p:font typeface="Farro Bold" panose="020B0604020202020204" charset="0"/>
      <p:regular r:id="rId17"/>
    </p:embeddedFont>
    <p:embeddedFont>
      <p:font typeface="Gill Sans Ultra Bold Condensed" panose="020B0A06020104020203" pitchFamily="34" charset="0"/>
      <p:regular r:id="rId18"/>
    </p:embeddedFont>
    <p:embeddedFont>
      <p:font typeface="Impact" panose="020B0806030902050204" pitchFamily="34" charset="0"/>
      <p:regular r:id="rId19"/>
    </p:embeddedFont>
    <p:embeddedFont>
      <p:font typeface="Tw Cen MT Condensed Extra Bold" panose="020B0803020202020204"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06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33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revou.co/kosakata/oop" TargetMode="External"/><Relationship Id="rId7" Type="http://schemas.openxmlformats.org/officeDocument/2006/relationships/image" Target="../media/image26.svg"/><Relationship Id="rId2" Type="http://schemas.openxmlformats.org/officeDocument/2006/relationships/hyperlink" Target="https://revou.co/panduan-karir/programming-adalah" TargetMode="Externa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50.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2.sv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2.svg"/><Relationship Id="rId21" Type="http://schemas.openxmlformats.org/officeDocument/2006/relationships/image" Target="../media/image14.sv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image" Target="../media/image51.png"/><Relationship Id="rId16" Type="http://schemas.openxmlformats.org/officeDocument/2006/relationships/image" Target="../media/image63.png"/><Relationship Id="rId20"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12.svg"/><Relationship Id="rId15" Type="http://schemas.openxmlformats.org/officeDocument/2006/relationships/image" Target="../media/image62.sv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image" Target="../media/image11.png"/><Relationship Id="rId9" Type="http://schemas.openxmlformats.org/officeDocument/2006/relationships/image" Target="../media/image56.sv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sp>
        <p:nvSpPr>
          <p:cNvPr id="2" name="Freeform 2"/>
          <p:cNvSpPr/>
          <p:nvPr/>
        </p:nvSpPr>
        <p:spPr>
          <a:xfrm rot="-462555" flipV="1">
            <a:off x="16519175" y="5261590"/>
            <a:ext cx="949090" cy="944556"/>
          </a:xfrm>
          <a:custGeom>
            <a:avLst/>
            <a:gdLst/>
            <a:ahLst/>
            <a:cxnLst/>
            <a:rect l="l" t="t" r="r" b="b"/>
            <a:pathLst>
              <a:path w="949090" h="944556">
                <a:moveTo>
                  <a:pt x="0" y="944556"/>
                </a:moveTo>
                <a:lnTo>
                  <a:pt x="949090" y="944556"/>
                </a:lnTo>
                <a:lnTo>
                  <a:pt x="949090" y="0"/>
                </a:lnTo>
                <a:lnTo>
                  <a:pt x="0" y="0"/>
                </a:lnTo>
                <a:lnTo>
                  <a:pt x="0" y="944556"/>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718649">
            <a:off x="-689682" y="2770354"/>
            <a:ext cx="2159595" cy="2073211"/>
          </a:xfrm>
          <a:custGeom>
            <a:avLst/>
            <a:gdLst/>
            <a:ahLst/>
            <a:cxnLst/>
            <a:rect l="l" t="t" r="r" b="b"/>
            <a:pathLst>
              <a:path w="2159595" h="2073211">
                <a:moveTo>
                  <a:pt x="0" y="0"/>
                </a:moveTo>
                <a:lnTo>
                  <a:pt x="2159596" y="0"/>
                </a:lnTo>
                <a:lnTo>
                  <a:pt x="2159596" y="2073212"/>
                </a:lnTo>
                <a:lnTo>
                  <a:pt x="0" y="207321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749669">
            <a:off x="744007" y="5003301"/>
            <a:ext cx="997341" cy="971954"/>
          </a:xfrm>
          <a:custGeom>
            <a:avLst/>
            <a:gdLst/>
            <a:ahLst/>
            <a:cxnLst/>
            <a:rect l="l" t="t" r="r" b="b"/>
            <a:pathLst>
              <a:path w="997341" h="971954">
                <a:moveTo>
                  <a:pt x="0" y="0"/>
                </a:moveTo>
                <a:lnTo>
                  <a:pt x="997341" y="0"/>
                </a:lnTo>
                <a:lnTo>
                  <a:pt x="997341" y="971954"/>
                </a:lnTo>
                <a:lnTo>
                  <a:pt x="0" y="97195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grpSp>
        <p:nvGrpSpPr>
          <p:cNvPr id="5" name="Group 5"/>
          <p:cNvGrpSpPr/>
          <p:nvPr/>
        </p:nvGrpSpPr>
        <p:grpSpPr>
          <a:xfrm>
            <a:off x="1995275" y="1330253"/>
            <a:ext cx="14297449" cy="6772275"/>
            <a:chOff x="0" y="0"/>
            <a:chExt cx="9169165" cy="4343160"/>
          </a:xfrm>
        </p:grpSpPr>
        <p:sp>
          <p:nvSpPr>
            <p:cNvPr id="6" name="Freeform 6"/>
            <p:cNvSpPr/>
            <p:nvPr/>
          </p:nvSpPr>
          <p:spPr>
            <a:xfrm>
              <a:off x="-127" y="127"/>
              <a:ext cx="9169039" cy="4350145"/>
            </a:xfrm>
            <a:custGeom>
              <a:avLst/>
              <a:gdLst/>
              <a:ahLst/>
              <a:cxnLst/>
              <a:rect l="l" t="t" r="r" b="b"/>
              <a:pathLst>
                <a:path w="9169039" h="4350145">
                  <a:moveTo>
                    <a:pt x="8767972" y="4337445"/>
                  </a:moveTo>
                  <a:cubicBezTo>
                    <a:pt x="8712092" y="4350145"/>
                    <a:pt x="8686692" y="4337445"/>
                    <a:pt x="8629542" y="4337445"/>
                  </a:cubicBezTo>
                  <a:cubicBezTo>
                    <a:pt x="8572392" y="4337445"/>
                    <a:pt x="8481333" y="4324745"/>
                    <a:pt x="8481333" y="4324745"/>
                  </a:cubicBezTo>
                  <a:lnTo>
                    <a:pt x="707771" y="4324745"/>
                  </a:lnTo>
                  <a:lnTo>
                    <a:pt x="631063" y="4312045"/>
                  </a:lnTo>
                  <a:cubicBezTo>
                    <a:pt x="631063" y="4312045"/>
                    <a:pt x="533400" y="4324745"/>
                    <a:pt x="457581" y="4312045"/>
                  </a:cubicBezTo>
                  <a:cubicBezTo>
                    <a:pt x="381762" y="4299345"/>
                    <a:pt x="296418" y="4312045"/>
                    <a:pt x="296418" y="4312045"/>
                  </a:cubicBezTo>
                  <a:cubicBezTo>
                    <a:pt x="240284" y="4312045"/>
                    <a:pt x="162814" y="4307727"/>
                    <a:pt x="119507" y="4278517"/>
                  </a:cubicBezTo>
                  <a:cubicBezTo>
                    <a:pt x="47371" y="4229876"/>
                    <a:pt x="25400" y="4159645"/>
                    <a:pt x="0" y="4053854"/>
                  </a:cubicBezTo>
                  <a:lnTo>
                    <a:pt x="0" y="3853321"/>
                  </a:lnTo>
                  <a:cubicBezTo>
                    <a:pt x="0" y="3853321"/>
                    <a:pt x="12700" y="3768358"/>
                    <a:pt x="12700" y="3710065"/>
                  </a:cubicBezTo>
                  <a:cubicBezTo>
                    <a:pt x="12700" y="3651772"/>
                    <a:pt x="0" y="3561856"/>
                    <a:pt x="0" y="3561856"/>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8649990" y="0"/>
                  </a:lnTo>
                  <a:cubicBezTo>
                    <a:pt x="8750066" y="0"/>
                    <a:pt x="8818518" y="12700"/>
                    <a:pt x="8818518" y="12700"/>
                  </a:cubicBezTo>
                  <a:cubicBezTo>
                    <a:pt x="8882653" y="12700"/>
                    <a:pt x="8971427" y="36322"/>
                    <a:pt x="9029339" y="50800"/>
                  </a:cubicBezTo>
                  <a:cubicBezTo>
                    <a:pt x="9130939" y="76200"/>
                    <a:pt x="9156339" y="254000"/>
                    <a:pt x="9156339" y="350520"/>
                  </a:cubicBezTo>
                  <a:lnTo>
                    <a:pt x="9156339" y="3471051"/>
                  </a:lnTo>
                  <a:cubicBezTo>
                    <a:pt x="9156339" y="3471051"/>
                    <a:pt x="9169039" y="3839732"/>
                    <a:pt x="9169039" y="3872752"/>
                  </a:cubicBezTo>
                  <a:cubicBezTo>
                    <a:pt x="9169039" y="3905772"/>
                    <a:pt x="9146559" y="4013722"/>
                    <a:pt x="9128653" y="4059950"/>
                  </a:cubicBezTo>
                  <a:cubicBezTo>
                    <a:pt x="9103633" y="4124593"/>
                    <a:pt x="9113793" y="4181489"/>
                    <a:pt x="9061978" y="4225685"/>
                  </a:cubicBezTo>
                  <a:cubicBezTo>
                    <a:pt x="9025909" y="4256546"/>
                    <a:pt x="8971807" y="4293884"/>
                    <a:pt x="8926595" y="4311029"/>
                  </a:cubicBezTo>
                  <a:cubicBezTo>
                    <a:pt x="8881383" y="4328174"/>
                    <a:pt x="8823599" y="4324872"/>
                    <a:pt x="8767718" y="4337572"/>
                  </a:cubicBezTo>
                  <a:close/>
                </a:path>
              </a:pathLst>
            </a:custGeom>
            <a:solidFill>
              <a:srgbClr val="FAF7E8"/>
            </a:solidFill>
          </p:spPr>
        </p:sp>
      </p:grpSp>
      <p:sp>
        <p:nvSpPr>
          <p:cNvPr id="7" name="TextBox 7"/>
          <p:cNvSpPr txBox="1"/>
          <p:nvPr/>
        </p:nvSpPr>
        <p:spPr>
          <a:xfrm>
            <a:off x="3051682" y="3548308"/>
            <a:ext cx="12184636" cy="1833835"/>
          </a:xfrm>
          <a:prstGeom prst="rect">
            <a:avLst/>
          </a:prstGeom>
        </p:spPr>
        <p:txBody>
          <a:bodyPr lIns="0" tIns="0" rIns="0" bIns="0" rtlCol="0" anchor="t">
            <a:spAutoFit/>
          </a:bodyPr>
          <a:lstStyle/>
          <a:p>
            <a:pPr marL="0" lvl="0" indent="0" algn="ctr">
              <a:lnSpc>
                <a:spcPts val="14349"/>
              </a:lnSpc>
            </a:pPr>
            <a:r>
              <a:rPr lang="en-US" sz="14349" dirty="0">
                <a:solidFill>
                  <a:srgbClr val="3F2F4B"/>
                </a:solidFill>
                <a:latin typeface="Gill Sans Ultra Bold Condensed" panose="020B0A06020104020203" pitchFamily="34" charset="0"/>
                <a:ea typeface="Kirang Haerang"/>
                <a:cs typeface="Kirang Haerang"/>
                <a:sym typeface="Kirang Haerang"/>
              </a:rPr>
              <a:t>INHERITANCE</a:t>
            </a:r>
          </a:p>
        </p:txBody>
      </p:sp>
      <p:sp>
        <p:nvSpPr>
          <p:cNvPr id="8" name="Freeform 8"/>
          <p:cNvSpPr/>
          <p:nvPr/>
        </p:nvSpPr>
        <p:spPr>
          <a:xfrm rot="-2773979">
            <a:off x="16776558" y="6742564"/>
            <a:ext cx="1343054" cy="1123281"/>
          </a:xfrm>
          <a:custGeom>
            <a:avLst/>
            <a:gdLst/>
            <a:ahLst/>
            <a:cxnLst/>
            <a:rect l="l" t="t" r="r" b="b"/>
            <a:pathLst>
              <a:path w="1343054" h="1123281">
                <a:moveTo>
                  <a:pt x="0" y="0"/>
                </a:moveTo>
                <a:lnTo>
                  <a:pt x="1343054" y="0"/>
                </a:lnTo>
                <a:lnTo>
                  <a:pt x="1343054" y="1123282"/>
                </a:lnTo>
                <a:lnTo>
                  <a:pt x="0" y="112328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9" name="Group 9"/>
          <p:cNvGrpSpPr/>
          <p:nvPr/>
        </p:nvGrpSpPr>
        <p:grpSpPr>
          <a:xfrm>
            <a:off x="1995275" y="8485312"/>
            <a:ext cx="14297449" cy="953726"/>
            <a:chOff x="0" y="0"/>
            <a:chExt cx="29041738" cy="1937258"/>
          </a:xfrm>
        </p:grpSpPr>
        <p:sp>
          <p:nvSpPr>
            <p:cNvPr id="10" name="Freeform 10"/>
            <p:cNvSpPr/>
            <p:nvPr/>
          </p:nvSpPr>
          <p:spPr>
            <a:xfrm>
              <a:off x="-127" y="127"/>
              <a:ext cx="29041610" cy="1944243"/>
            </a:xfrm>
            <a:custGeom>
              <a:avLst/>
              <a:gdLst/>
              <a:ahLst/>
              <a:cxnLst/>
              <a:rect l="l" t="t" r="r" b="b"/>
              <a:pathLst>
                <a:path w="29041610" h="1944243">
                  <a:moveTo>
                    <a:pt x="28640546" y="1931543"/>
                  </a:moveTo>
                  <a:cubicBezTo>
                    <a:pt x="28584664" y="1944243"/>
                    <a:pt x="28559264" y="1931543"/>
                    <a:pt x="28502114" y="1931543"/>
                  </a:cubicBezTo>
                  <a:cubicBezTo>
                    <a:pt x="28444964" y="1931543"/>
                    <a:pt x="28353906" y="1918843"/>
                    <a:pt x="28353906"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28522563" y="0"/>
                  </a:lnTo>
                  <a:cubicBezTo>
                    <a:pt x="28622637" y="0"/>
                    <a:pt x="28691092" y="12700"/>
                    <a:pt x="28691092" y="12700"/>
                  </a:cubicBezTo>
                  <a:cubicBezTo>
                    <a:pt x="28755225" y="12700"/>
                    <a:pt x="28844001" y="36322"/>
                    <a:pt x="28901910" y="50800"/>
                  </a:cubicBezTo>
                  <a:cubicBezTo>
                    <a:pt x="29003510" y="76200"/>
                    <a:pt x="29028910" y="254000"/>
                    <a:pt x="29028910" y="350520"/>
                  </a:cubicBezTo>
                  <a:lnTo>
                    <a:pt x="29028910" y="1065149"/>
                  </a:lnTo>
                  <a:cubicBezTo>
                    <a:pt x="29028910" y="1065149"/>
                    <a:pt x="29041610" y="1433830"/>
                    <a:pt x="29041610" y="1466850"/>
                  </a:cubicBezTo>
                  <a:cubicBezTo>
                    <a:pt x="29041610" y="1499870"/>
                    <a:pt x="29019131" y="1607820"/>
                    <a:pt x="29001225" y="1654048"/>
                  </a:cubicBezTo>
                  <a:cubicBezTo>
                    <a:pt x="28976206" y="1718691"/>
                    <a:pt x="28986367" y="1775587"/>
                    <a:pt x="28934550" y="1819783"/>
                  </a:cubicBezTo>
                  <a:cubicBezTo>
                    <a:pt x="28898481" y="1850644"/>
                    <a:pt x="28844379" y="1887982"/>
                    <a:pt x="28799169" y="1905127"/>
                  </a:cubicBezTo>
                  <a:cubicBezTo>
                    <a:pt x="28753956" y="1922272"/>
                    <a:pt x="28696171" y="1918970"/>
                    <a:pt x="28640292" y="1931670"/>
                  </a:cubicBezTo>
                  <a:close/>
                </a:path>
              </a:pathLst>
            </a:custGeom>
            <a:solidFill>
              <a:srgbClr val="EBD8A9"/>
            </a:solidFill>
          </p:spPr>
        </p:sp>
      </p:grpSp>
      <p:sp>
        <p:nvSpPr>
          <p:cNvPr id="11" name="Freeform 11"/>
          <p:cNvSpPr/>
          <p:nvPr/>
        </p:nvSpPr>
        <p:spPr>
          <a:xfrm rot="-1802505" flipH="1" flipV="1">
            <a:off x="-781133" y="5560137"/>
            <a:ext cx="3966155" cy="2156146"/>
          </a:xfrm>
          <a:custGeom>
            <a:avLst/>
            <a:gdLst/>
            <a:ahLst/>
            <a:cxnLst/>
            <a:rect l="l" t="t" r="r" b="b"/>
            <a:pathLst>
              <a:path w="3966155" h="2156146">
                <a:moveTo>
                  <a:pt x="3966154" y="2156146"/>
                </a:moveTo>
                <a:lnTo>
                  <a:pt x="0" y="2156146"/>
                </a:lnTo>
                <a:lnTo>
                  <a:pt x="0" y="0"/>
                </a:lnTo>
                <a:lnTo>
                  <a:pt x="3966154" y="0"/>
                </a:lnTo>
                <a:lnTo>
                  <a:pt x="3966154" y="2156146"/>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2" name="Freeform 12"/>
          <p:cNvSpPr/>
          <p:nvPr/>
        </p:nvSpPr>
        <p:spPr>
          <a:xfrm rot="2220251">
            <a:off x="893275" y="6644424"/>
            <a:ext cx="1069806" cy="5984929"/>
          </a:xfrm>
          <a:custGeom>
            <a:avLst/>
            <a:gdLst/>
            <a:ahLst/>
            <a:cxnLst/>
            <a:rect l="l" t="t" r="r" b="b"/>
            <a:pathLst>
              <a:path w="1069806" h="5984929">
                <a:moveTo>
                  <a:pt x="0" y="0"/>
                </a:moveTo>
                <a:lnTo>
                  <a:pt x="1069806" y="0"/>
                </a:lnTo>
                <a:lnTo>
                  <a:pt x="1069806" y="5984929"/>
                </a:lnTo>
                <a:lnTo>
                  <a:pt x="0" y="598492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3" name="Freeform 13"/>
          <p:cNvSpPr/>
          <p:nvPr/>
        </p:nvSpPr>
        <p:spPr>
          <a:xfrm>
            <a:off x="14480569" y="2969514"/>
            <a:ext cx="2513151" cy="1937411"/>
          </a:xfrm>
          <a:custGeom>
            <a:avLst/>
            <a:gdLst/>
            <a:ahLst/>
            <a:cxnLst/>
            <a:rect l="l" t="t" r="r" b="b"/>
            <a:pathLst>
              <a:path w="2513151" h="1937411">
                <a:moveTo>
                  <a:pt x="0" y="0"/>
                </a:moveTo>
                <a:lnTo>
                  <a:pt x="2513151" y="0"/>
                </a:lnTo>
                <a:lnTo>
                  <a:pt x="2513151" y="1937411"/>
                </a:lnTo>
                <a:lnTo>
                  <a:pt x="0" y="1937411"/>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4" name="Freeform 14"/>
          <p:cNvSpPr/>
          <p:nvPr/>
        </p:nvSpPr>
        <p:spPr>
          <a:xfrm rot="-9503950">
            <a:off x="15703851" y="-676991"/>
            <a:ext cx="3646958" cy="4222238"/>
          </a:xfrm>
          <a:custGeom>
            <a:avLst/>
            <a:gdLst/>
            <a:ahLst/>
            <a:cxnLst/>
            <a:rect l="l" t="t" r="r" b="b"/>
            <a:pathLst>
              <a:path w="3646958" h="4222238">
                <a:moveTo>
                  <a:pt x="0" y="0"/>
                </a:moveTo>
                <a:lnTo>
                  <a:pt x="3646958" y="0"/>
                </a:lnTo>
                <a:lnTo>
                  <a:pt x="3646958" y="4222237"/>
                </a:lnTo>
                <a:lnTo>
                  <a:pt x="0" y="4222237"/>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5" name="TextBox 15"/>
          <p:cNvSpPr txBox="1"/>
          <p:nvPr/>
        </p:nvSpPr>
        <p:spPr>
          <a:xfrm>
            <a:off x="5351881" y="8586255"/>
            <a:ext cx="7584238" cy="618490"/>
          </a:xfrm>
          <a:prstGeom prst="rect">
            <a:avLst/>
          </a:prstGeom>
        </p:spPr>
        <p:txBody>
          <a:bodyPr lIns="0" tIns="0" rIns="0" bIns="0" rtlCol="0" anchor="t">
            <a:spAutoFit/>
          </a:bodyPr>
          <a:lstStyle/>
          <a:p>
            <a:pPr marL="0" lvl="0" indent="0" algn="ctr">
              <a:lnSpc>
                <a:spcPts val="5120"/>
              </a:lnSpc>
              <a:spcBef>
                <a:spcPct val="0"/>
              </a:spcBef>
            </a:pPr>
            <a:r>
              <a:rPr lang="en-US" sz="3200">
                <a:solidFill>
                  <a:srgbClr val="3F2F4B"/>
                </a:solidFill>
                <a:latin typeface="Farro"/>
                <a:ea typeface="Farro"/>
                <a:cs typeface="Farro"/>
                <a:sym typeface="Farro"/>
              </a:rPr>
              <a:t>Pemrograman Berorientasi Objek</a:t>
            </a:r>
          </a:p>
        </p:txBody>
      </p:sp>
      <p:grpSp>
        <p:nvGrpSpPr>
          <p:cNvPr id="16" name="Group 16"/>
          <p:cNvGrpSpPr/>
          <p:nvPr/>
        </p:nvGrpSpPr>
        <p:grpSpPr>
          <a:xfrm>
            <a:off x="7493743" y="965363"/>
            <a:ext cx="3398955" cy="1468253"/>
            <a:chOff x="0" y="0"/>
            <a:chExt cx="4531940" cy="1957671"/>
          </a:xfrm>
        </p:grpSpPr>
        <p:sp>
          <p:nvSpPr>
            <p:cNvPr id="17" name="Freeform 17"/>
            <p:cNvSpPr/>
            <p:nvPr/>
          </p:nvSpPr>
          <p:spPr>
            <a:xfrm>
              <a:off x="0" y="0"/>
              <a:ext cx="4531940" cy="1957671"/>
            </a:xfrm>
            <a:custGeom>
              <a:avLst/>
              <a:gdLst/>
              <a:ahLst/>
              <a:cxnLst/>
              <a:rect l="l" t="t" r="r" b="b"/>
              <a:pathLst>
                <a:path w="4531940" h="1957671">
                  <a:moveTo>
                    <a:pt x="0" y="0"/>
                  </a:moveTo>
                  <a:lnTo>
                    <a:pt x="4531940" y="0"/>
                  </a:lnTo>
                  <a:lnTo>
                    <a:pt x="4531940" y="1957671"/>
                  </a:lnTo>
                  <a:lnTo>
                    <a:pt x="0" y="1957671"/>
                  </a:lnTo>
                  <a:lnTo>
                    <a:pt x="0" y="0"/>
                  </a:lnTo>
                  <a:close/>
                </a:path>
              </a:pathLst>
            </a:custGeom>
            <a:blipFill>
              <a:blip r:embed="rId18">
                <a:extLst>
                  <a:ext uri="{96DAC541-7B7A-43D3-8B79-37D633B846F1}">
                    <asvg:svgBlip xmlns:asvg="http://schemas.microsoft.com/office/drawing/2016/SVG/main" r:embed="rId19"/>
                  </a:ext>
                </a:extLst>
              </a:blip>
              <a:stretch>
                <a:fillRect t="-12714" b="-12714"/>
              </a:stretch>
            </a:blipFill>
            <a:ln cap="sq">
              <a:noFill/>
              <a:prstDash val="solid"/>
              <a:miter/>
            </a:ln>
          </p:spPr>
        </p:sp>
        <p:sp>
          <p:nvSpPr>
            <p:cNvPr id="18" name="TextBox 18"/>
            <p:cNvSpPr txBox="1"/>
            <p:nvPr/>
          </p:nvSpPr>
          <p:spPr>
            <a:xfrm>
              <a:off x="338367" y="522059"/>
              <a:ext cx="3855206" cy="780203"/>
            </a:xfrm>
            <a:prstGeom prst="rect">
              <a:avLst/>
            </a:prstGeom>
          </p:spPr>
          <p:txBody>
            <a:bodyPr lIns="0" tIns="0" rIns="0" bIns="0" rtlCol="0" anchor="t">
              <a:spAutoFit/>
            </a:bodyPr>
            <a:lstStyle/>
            <a:p>
              <a:pPr marL="0" lvl="0" indent="0" algn="ctr">
                <a:lnSpc>
                  <a:spcPts val="5120"/>
                </a:lnSpc>
                <a:spcBef>
                  <a:spcPct val="0"/>
                </a:spcBef>
              </a:pPr>
              <a:r>
                <a:rPr lang="en-US" sz="3200" b="1">
                  <a:solidFill>
                    <a:srgbClr val="3F2F4B"/>
                  </a:solidFill>
                  <a:latin typeface="Farro Bold"/>
                  <a:ea typeface="Farro Bold"/>
                  <a:cs typeface="Farro Bold"/>
                  <a:sym typeface="Farro Bold"/>
                </a:rPr>
                <a:t>KELOMPOK 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grpSp>
        <p:nvGrpSpPr>
          <p:cNvPr id="2" name="Group 2"/>
          <p:cNvGrpSpPr/>
          <p:nvPr/>
        </p:nvGrpSpPr>
        <p:grpSpPr>
          <a:xfrm>
            <a:off x="996144" y="2488675"/>
            <a:ext cx="10138584" cy="7793731"/>
            <a:chOff x="0" y="0"/>
            <a:chExt cx="6502024" cy="4719251"/>
          </a:xfrm>
        </p:grpSpPr>
        <p:sp>
          <p:nvSpPr>
            <p:cNvPr id="3" name="Freeform 3"/>
            <p:cNvSpPr/>
            <p:nvPr/>
          </p:nvSpPr>
          <p:spPr>
            <a:xfrm>
              <a:off x="-127" y="127"/>
              <a:ext cx="6501897" cy="4726236"/>
            </a:xfrm>
            <a:custGeom>
              <a:avLst/>
              <a:gdLst/>
              <a:ahLst/>
              <a:cxnLst/>
              <a:rect l="l" t="t" r="r" b="b"/>
              <a:pathLst>
                <a:path w="6501897" h="4726236">
                  <a:moveTo>
                    <a:pt x="6100831" y="4713536"/>
                  </a:moveTo>
                  <a:cubicBezTo>
                    <a:pt x="6044951" y="4726236"/>
                    <a:pt x="6019551" y="4713536"/>
                    <a:pt x="5962401" y="4713536"/>
                  </a:cubicBezTo>
                  <a:cubicBezTo>
                    <a:pt x="5905251" y="4713536"/>
                    <a:pt x="5814192" y="4700836"/>
                    <a:pt x="5814192" y="4700836"/>
                  </a:cubicBezTo>
                  <a:lnTo>
                    <a:pt x="707771" y="4700836"/>
                  </a:lnTo>
                  <a:lnTo>
                    <a:pt x="631063" y="4688136"/>
                  </a:lnTo>
                  <a:cubicBezTo>
                    <a:pt x="631063" y="4688136"/>
                    <a:pt x="533400" y="4700836"/>
                    <a:pt x="457581" y="4688136"/>
                  </a:cubicBezTo>
                  <a:cubicBezTo>
                    <a:pt x="381762" y="4675436"/>
                    <a:pt x="296418" y="4688136"/>
                    <a:pt x="296418" y="4688136"/>
                  </a:cubicBezTo>
                  <a:cubicBezTo>
                    <a:pt x="240284" y="4688136"/>
                    <a:pt x="162814" y="4683818"/>
                    <a:pt x="119507" y="4654608"/>
                  </a:cubicBezTo>
                  <a:cubicBezTo>
                    <a:pt x="47371" y="4605967"/>
                    <a:pt x="25400" y="4535736"/>
                    <a:pt x="0" y="4429945"/>
                  </a:cubicBezTo>
                  <a:lnTo>
                    <a:pt x="0" y="4229413"/>
                  </a:lnTo>
                  <a:cubicBezTo>
                    <a:pt x="0" y="4229413"/>
                    <a:pt x="12700" y="4144449"/>
                    <a:pt x="12700" y="4086157"/>
                  </a:cubicBezTo>
                  <a:cubicBezTo>
                    <a:pt x="12700" y="4027864"/>
                    <a:pt x="0" y="3937947"/>
                    <a:pt x="0" y="3937947"/>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5982848" y="0"/>
                  </a:lnTo>
                  <a:cubicBezTo>
                    <a:pt x="6082924" y="0"/>
                    <a:pt x="6151377" y="12700"/>
                    <a:pt x="6151377" y="12700"/>
                  </a:cubicBezTo>
                  <a:cubicBezTo>
                    <a:pt x="6215512" y="12700"/>
                    <a:pt x="6304285" y="36322"/>
                    <a:pt x="6362197" y="50800"/>
                  </a:cubicBezTo>
                  <a:cubicBezTo>
                    <a:pt x="6463797" y="76200"/>
                    <a:pt x="6489197" y="254000"/>
                    <a:pt x="6489197" y="350520"/>
                  </a:cubicBezTo>
                  <a:lnTo>
                    <a:pt x="6489197" y="3847142"/>
                  </a:lnTo>
                  <a:cubicBezTo>
                    <a:pt x="6489197" y="3847142"/>
                    <a:pt x="6501897" y="4215823"/>
                    <a:pt x="6501897" y="4248843"/>
                  </a:cubicBezTo>
                  <a:cubicBezTo>
                    <a:pt x="6501897" y="4281863"/>
                    <a:pt x="6479418" y="4389813"/>
                    <a:pt x="6461511" y="4436041"/>
                  </a:cubicBezTo>
                  <a:cubicBezTo>
                    <a:pt x="6436492" y="4500684"/>
                    <a:pt x="6446652" y="4557580"/>
                    <a:pt x="6394836" y="4601776"/>
                  </a:cubicBezTo>
                  <a:cubicBezTo>
                    <a:pt x="6358768" y="4632638"/>
                    <a:pt x="6304666" y="4669975"/>
                    <a:pt x="6259454" y="4687120"/>
                  </a:cubicBezTo>
                  <a:cubicBezTo>
                    <a:pt x="6214242" y="4704265"/>
                    <a:pt x="6156457" y="4700963"/>
                    <a:pt x="6100577" y="4713663"/>
                  </a:cubicBezTo>
                  <a:close/>
                </a:path>
              </a:pathLst>
            </a:custGeom>
            <a:solidFill>
              <a:srgbClr val="FAF7E8"/>
            </a:solidFill>
          </p:spPr>
          <p:txBody>
            <a:bodyPr/>
            <a:lstStyle/>
            <a:p>
              <a:endParaRPr lang="en-US" dirty="0"/>
            </a:p>
          </p:txBody>
        </p:sp>
      </p:grpSp>
      <p:grpSp>
        <p:nvGrpSpPr>
          <p:cNvPr id="4" name="Group 4"/>
          <p:cNvGrpSpPr/>
          <p:nvPr/>
        </p:nvGrpSpPr>
        <p:grpSpPr>
          <a:xfrm>
            <a:off x="1028700" y="663005"/>
            <a:ext cx="10138584" cy="1679523"/>
            <a:chOff x="0" y="0"/>
            <a:chExt cx="10297015" cy="1952249"/>
          </a:xfrm>
        </p:grpSpPr>
        <p:sp>
          <p:nvSpPr>
            <p:cNvPr id="5" name="Freeform 5"/>
            <p:cNvSpPr/>
            <p:nvPr/>
          </p:nvSpPr>
          <p:spPr>
            <a:xfrm>
              <a:off x="-127" y="127"/>
              <a:ext cx="10296888" cy="1959234"/>
            </a:xfrm>
            <a:custGeom>
              <a:avLst/>
              <a:gdLst/>
              <a:ahLst/>
              <a:cxnLst/>
              <a:rect l="l" t="t" r="r" b="b"/>
              <a:pathLst>
                <a:path w="10296888" h="1959234">
                  <a:moveTo>
                    <a:pt x="9895822" y="1946534"/>
                  </a:moveTo>
                  <a:cubicBezTo>
                    <a:pt x="9839942" y="1959234"/>
                    <a:pt x="9814542" y="1946534"/>
                    <a:pt x="9757392" y="1946534"/>
                  </a:cubicBezTo>
                  <a:cubicBezTo>
                    <a:pt x="9700242" y="1946534"/>
                    <a:pt x="9609183" y="1933834"/>
                    <a:pt x="9609183" y="1933834"/>
                  </a:cubicBezTo>
                  <a:lnTo>
                    <a:pt x="707771" y="1933834"/>
                  </a:lnTo>
                  <a:lnTo>
                    <a:pt x="631063" y="1921134"/>
                  </a:lnTo>
                  <a:cubicBezTo>
                    <a:pt x="631063" y="1921134"/>
                    <a:pt x="533400" y="1933834"/>
                    <a:pt x="457581" y="1921134"/>
                  </a:cubicBezTo>
                  <a:cubicBezTo>
                    <a:pt x="381762" y="1908434"/>
                    <a:pt x="296418" y="1921134"/>
                    <a:pt x="296418" y="1921134"/>
                  </a:cubicBezTo>
                  <a:cubicBezTo>
                    <a:pt x="240284" y="1921134"/>
                    <a:pt x="162814" y="1916816"/>
                    <a:pt x="119507" y="1887606"/>
                  </a:cubicBezTo>
                  <a:cubicBezTo>
                    <a:pt x="47371" y="1838965"/>
                    <a:pt x="25400" y="1768734"/>
                    <a:pt x="0" y="1662943"/>
                  </a:cubicBezTo>
                  <a:lnTo>
                    <a:pt x="0" y="1462410"/>
                  </a:lnTo>
                  <a:cubicBezTo>
                    <a:pt x="0" y="1462410"/>
                    <a:pt x="12700" y="1377447"/>
                    <a:pt x="12700" y="1319154"/>
                  </a:cubicBezTo>
                  <a:cubicBezTo>
                    <a:pt x="12700" y="1260861"/>
                    <a:pt x="0" y="1170945"/>
                    <a:pt x="0" y="1170945"/>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9777839" y="0"/>
                  </a:lnTo>
                  <a:cubicBezTo>
                    <a:pt x="9877916" y="0"/>
                    <a:pt x="9946368" y="12700"/>
                    <a:pt x="9946368" y="12700"/>
                  </a:cubicBezTo>
                  <a:cubicBezTo>
                    <a:pt x="10010503" y="12700"/>
                    <a:pt x="10099276" y="36322"/>
                    <a:pt x="10157188" y="50800"/>
                  </a:cubicBezTo>
                  <a:cubicBezTo>
                    <a:pt x="10258788" y="76200"/>
                    <a:pt x="10284188" y="254000"/>
                    <a:pt x="10284188" y="350520"/>
                  </a:cubicBezTo>
                  <a:lnTo>
                    <a:pt x="10284188" y="1080140"/>
                  </a:lnTo>
                  <a:cubicBezTo>
                    <a:pt x="10284188" y="1080140"/>
                    <a:pt x="10296888" y="1448821"/>
                    <a:pt x="10296888" y="1481841"/>
                  </a:cubicBezTo>
                  <a:cubicBezTo>
                    <a:pt x="10296888" y="1514861"/>
                    <a:pt x="10274409" y="1622811"/>
                    <a:pt x="10256503" y="1669039"/>
                  </a:cubicBezTo>
                  <a:cubicBezTo>
                    <a:pt x="10231483" y="1733682"/>
                    <a:pt x="10241643" y="1790578"/>
                    <a:pt x="10189828" y="1834774"/>
                  </a:cubicBezTo>
                  <a:cubicBezTo>
                    <a:pt x="10153759" y="1865635"/>
                    <a:pt x="10099657" y="1902973"/>
                    <a:pt x="10054445" y="1920118"/>
                  </a:cubicBezTo>
                  <a:cubicBezTo>
                    <a:pt x="10009233" y="1937263"/>
                    <a:pt x="9951448" y="1933961"/>
                    <a:pt x="9895568" y="1946661"/>
                  </a:cubicBezTo>
                  <a:close/>
                </a:path>
              </a:pathLst>
            </a:custGeom>
            <a:solidFill>
              <a:srgbClr val="EBD8A9"/>
            </a:solidFill>
          </p:spPr>
        </p:sp>
      </p:grpSp>
      <p:sp>
        <p:nvSpPr>
          <p:cNvPr id="6" name="TextBox 6"/>
          <p:cNvSpPr txBox="1"/>
          <p:nvPr/>
        </p:nvSpPr>
        <p:spPr>
          <a:xfrm>
            <a:off x="2299993" y="1028403"/>
            <a:ext cx="7595998" cy="897682"/>
          </a:xfrm>
          <a:prstGeom prst="rect">
            <a:avLst/>
          </a:prstGeom>
        </p:spPr>
        <p:txBody>
          <a:bodyPr lIns="0" tIns="0" rIns="0" bIns="0" rtlCol="0" anchor="t">
            <a:spAutoFit/>
          </a:bodyPr>
          <a:lstStyle/>
          <a:p>
            <a:pPr marL="0" lvl="0" indent="0" algn="ctr">
              <a:lnSpc>
                <a:spcPts val="7039"/>
              </a:lnSpc>
              <a:spcBef>
                <a:spcPct val="0"/>
              </a:spcBef>
            </a:pPr>
            <a:r>
              <a:rPr lang="id-ID" sz="6399" noProof="1">
                <a:solidFill>
                  <a:srgbClr val="3F2F4B"/>
                </a:solidFill>
                <a:latin typeface="Gill Sans Ultra Bold Condensed" panose="020B0A06020104020203" pitchFamily="34" charset="0"/>
                <a:ea typeface="Kirang Haerang"/>
                <a:cs typeface="Kirang Haerang"/>
                <a:sym typeface="Kirang Haerang"/>
              </a:rPr>
              <a:t>ANGGOTA KELOMPOK</a:t>
            </a:r>
          </a:p>
        </p:txBody>
      </p:sp>
      <p:sp>
        <p:nvSpPr>
          <p:cNvPr id="7" name="TextBox 7"/>
          <p:cNvSpPr txBox="1"/>
          <p:nvPr/>
        </p:nvSpPr>
        <p:spPr>
          <a:xfrm>
            <a:off x="3292883" y="5851506"/>
            <a:ext cx="6455670" cy="534035"/>
          </a:xfrm>
          <a:prstGeom prst="rect">
            <a:avLst/>
          </a:prstGeom>
        </p:spPr>
        <p:txBody>
          <a:bodyPr lIns="0" tIns="0" rIns="0" bIns="0" rtlCol="0" anchor="t">
            <a:spAutoFit/>
          </a:bodyPr>
          <a:lstStyle/>
          <a:p>
            <a:pPr marL="0" lvl="0" indent="0" algn="l">
              <a:lnSpc>
                <a:spcPts val="4479"/>
              </a:lnSpc>
              <a:spcBef>
                <a:spcPct val="0"/>
              </a:spcBef>
            </a:pPr>
            <a:r>
              <a:rPr lang="id-ID" sz="2799" b="1" noProof="1">
                <a:solidFill>
                  <a:srgbClr val="3F2F4B"/>
                </a:solidFill>
                <a:latin typeface="Farro Bold"/>
                <a:ea typeface="Farro Bold"/>
                <a:cs typeface="Farro Bold"/>
                <a:sym typeface="Farro Bold"/>
              </a:rPr>
              <a:t>Inka Nur Auliya (202243500930)</a:t>
            </a:r>
          </a:p>
        </p:txBody>
      </p:sp>
      <p:sp>
        <p:nvSpPr>
          <p:cNvPr id="8" name="TextBox 8"/>
          <p:cNvSpPr txBox="1"/>
          <p:nvPr/>
        </p:nvSpPr>
        <p:spPr>
          <a:xfrm>
            <a:off x="2803394" y="4179944"/>
            <a:ext cx="489489" cy="468630"/>
          </a:xfrm>
          <a:prstGeom prst="rect">
            <a:avLst/>
          </a:prstGeom>
        </p:spPr>
        <p:txBody>
          <a:bodyPr wrap="square" lIns="0" tIns="0" rIns="0" bIns="0" rtlCol="0" anchor="t">
            <a:spAutoFit/>
          </a:bodyPr>
          <a:lstStyle/>
          <a:p>
            <a:pPr marL="0" lvl="0" indent="0" algn="l">
              <a:lnSpc>
                <a:spcPts val="3840"/>
              </a:lnSpc>
              <a:spcBef>
                <a:spcPct val="0"/>
              </a:spcBef>
            </a:pPr>
            <a:r>
              <a:rPr lang="id-ID" sz="2400" b="1" noProof="1">
                <a:solidFill>
                  <a:srgbClr val="3F2F4B"/>
                </a:solidFill>
                <a:latin typeface="Farro Bold"/>
                <a:ea typeface="Farro Bold"/>
                <a:cs typeface="Farro Bold"/>
                <a:sym typeface="Farro Bold"/>
              </a:rPr>
              <a:t>1.</a:t>
            </a:r>
          </a:p>
        </p:txBody>
      </p:sp>
      <p:sp>
        <p:nvSpPr>
          <p:cNvPr id="9" name="TextBox 9"/>
          <p:cNvSpPr txBox="1"/>
          <p:nvPr/>
        </p:nvSpPr>
        <p:spPr>
          <a:xfrm>
            <a:off x="2803394" y="5099224"/>
            <a:ext cx="489489" cy="468630"/>
          </a:xfrm>
          <a:prstGeom prst="rect">
            <a:avLst/>
          </a:prstGeom>
        </p:spPr>
        <p:txBody>
          <a:bodyPr lIns="0" tIns="0" rIns="0" bIns="0" rtlCol="0" anchor="t">
            <a:spAutoFit/>
          </a:bodyPr>
          <a:lstStyle/>
          <a:p>
            <a:pPr marL="0" lvl="0" indent="0" algn="l">
              <a:lnSpc>
                <a:spcPts val="3840"/>
              </a:lnSpc>
              <a:spcBef>
                <a:spcPct val="0"/>
              </a:spcBef>
            </a:pPr>
            <a:r>
              <a:rPr lang="id-ID" sz="2400" b="1" noProof="1">
                <a:solidFill>
                  <a:srgbClr val="3F2F4B"/>
                </a:solidFill>
                <a:latin typeface="Farro Bold"/>
                <a:ea typeface="Farro Bold"/>
                <a:cs typeface="Farro Bold"/>
                <a:sym typeface="Farro Bold"/>
              </a:rPr>
              <a:t>2.</a:t>
            </a:r>
          </a:p>
        </p:txBody>
      </p:sp>
      <p:sp>
        <p:nvSpPr>
          <p:cNvPr id="10" name="TextBox 10"/>
          <p:cNvSpPr txBox="1"/>
          <p:nvPr/>
        </p:nvSpPr>
        <p:spPr>
          <a:xfrm>
            <a:off x="3292883" y="4163379"/>
            <a:ext cx="7021710" cy="534035"/>
          </a:xfrm>
          <a:prstGeom prst="rect">
            <a:avLst/>
          </a:prstGeom>
        </p:spPr>
        <p:txBody>
          <a:bodyPr lIns="0" tIns="0" rIns="0" bIns="0" rtlCol="0" anchor="t">
            <a:spAutoFit/>
          </a:bodyPr>
          <a:lstStyle/>
          <a:p>
            <a:pPr marL="0" lvl="0" indent="0" algn="l">
              <a:lnSpc>
                <a:spcPts val="4479"/>
              </a:lnSpc>
              <a:spcBef>
                <a:spcPct val="0"/>
              </a:spcBef>
            </a:pPr>
            <a:r>
              <a:rPr lang="id-ID" sz="2799" b="1" noProof="1">
                <a:solidFill>
                  <a:srgbClr val="3F2F4B"/>
                </a:solidFill>
                <a:latin typeface="Farro Bold"/>
                <a:ea typeface="Farro Bold"/>
                <a:cs typeface="Farro Bold"/>
                <a:sym typeface="Farro Bold"/>
              </a:rPr>
              <a:t>Syahdilla Putra Sholeh (202243500933)</a:t>
            </a:r>
          </a:p>
        </p:txBody>
      </p:sp>
      <p:sp>
        <p:nvSpPr>
          <p:cNvPr id="11" name="TextBox 11"/>
          <p:cNvSpPr txBox="1"/>
          <p:nvPr/>
        </p:nvSpPr>
        <p:spPr>
          <a:xfrm>
            <a:off x="3292883" y="5061759"/>
            <a:ext cx="6764413" cy="534035"/>
          </a:xfrm>
          <a:prstGeom prst="rect">
            <a:avLst/>
          </a:prstGeom>
        </p:spPr>
        <p:txBody>
          <a:bodyPr lIns="0" tIns="0" rIns="0" bIns="0" rtlCol="0" anchor="t">
            <a:spAutoFit/>
          </a:bodyPr>
          <a:lstStyle/>
          <a:p>
            <a:pPr marL="0" lvl="0" indent="0" algn="l">
              <a:lnSpc>
                <a:spcPts val="4479"/>
              </a:lnSpc>
              <a:spcBef>
                <a:spcPct val="0"/>
              </a:spcBef>
            </a:pPr>
            <a:r>
              <a:rPr lang="id-ID" sz="2799" b="1" noProof="1">
                <a:solidFill>
                  <a:srgbClr val="3F2F4B"/>
                </a:solidFill>
                <a:latin typeface="Farro Bold"/>
                <a:ea typeface="Farro Bold"/>
                <a:cs typeface="Farro Bold"/>
                <a:sym typeface="Farro Bold"/>
              </a:rPr>
              <a:t>Ahmad Sarifudin (202243500926)</a:t>
            </a:r>
          </a:p>
        </p:txBody>
      </p:sp>
      <p:sp>
        <p:nvSpPr>
          <p:cNvPr id="12" name="TextBox 12"/>
          <p:cNvSpPr txBox="1"/>
          <p:nvPr/>
        </p:nvSpPr>
        <p:spPr>
          <a:xfrm>
            <a:off x="2803394" y="5916911"/>
            <a:ext cx="489489" cy="468630"/>
          </a:xfrm>
          <a:prstGeom prst="rect">
            <a:avLst/>
          </a:prstGeom>
        </p:spPr>
        <p:txBody>
          <a:bodyPr lIns="0" tIns="0" rIns="0" bIns="0" rtlCol="0" anchor="t">
            <a:spAutoFit/>
          </a:bodyPr>
          <a:lstStyle/>
          <a:p>
            <a:pPr marL="0" lvl="0" indent="0" algn="l">
              <a:lnSpc>
                <a:spcPts val="3840"/>
              </a:lnSpc>
              <a:spcBef>
                <a:spcPct val="0"/>
              </a:spcBef>
            </a:pPr>
            <a:r>
              <a:rPr lang="id-ID" sz="2400" b="1" noProof="1">
                <a:solidFill>
                  <a:srgbClr val="3F2F4B"/>
                </a:solidFill>
                <a:latin typeface="Farro Bold"/>
                <a:ea typeface="Farro Bold"/>
                <a:cs typeface="Farro Bold"/>
                <a:sym typeface="Farro Bold"/>
              </a:rPr>
              <a:t>3.</a:t>
            </a:r>
          </a:p>
        </p:txBody>
      </p:sp>
      <p:sp>
        <p:nvSpPr>
          <p:cNvPr id="13" name="TextBox 13"/>
          <p:cNvSpPr txBox="1"/>
          <p:nvPr/>
        </p:nvSpPr>
        <p:spPr>
          <a:xfrm>
            <a:off x="3292883" y="6779356"/>
            <a:ext cx="6616976" cy="534035"/>
          </a:xfrm>
          <a:prstGeom prst="rect">
            <a:avLst/>
          </a:prstGeom>
        </p:spPr>
        <p:txBody>
          <a:bodyPr lIns="0" tIns="0" rIns="0" bIns="0" rtlCol="0" anchor="t">
            <a:spAutoFit/>
          </a:bodyPr>
          <a:lstStyle/>
          <a:p>
            <a:pPr marL="0" lvl="0" indent="0" algn="l">
              <a:lnSpc>
                <a:spcPts val="4479"/>
              </a:lnSpc>
              <a:spcBef>
                <a:spcPct val="0"/>
              </a:spcBef>
            </a:pPr>
            <a:r>
              <a:rPr lang="id-ID" sz="2799" b="1" noProof="1">
                <a:solidFill>
                  <a:srgbClr val="3F2F4B"/>
                </a:solidFill>
                <a:latin typeface="Farro Bold"/>
                <a:ea typeface="Farro Bold"/>
                <a:cs typeface="Farro Bold"/>
                <a:sym typeface="Farro Bold"/>
              </a:rPr>
              <a:t>Muhamad Rifai (202243500918)</a:t>
            </a:r>
          </a:p>
        </p:txBody>
      </p:sp>
      <p:sp>
        <p:nvSpPr>
          <p:cNvPr id="14" name="TextBox 14"/>
          <p:cNvSpPr txBox="1"/>
          <p:nvPr/>
        </p:nvSpPr>
        <p:spPr>
          <a:xfrm>
            <a:off x="2803394" y="6833216"/>
            <a:ext cx="489489" cy="468630"/>
          </a:xfrm>
          <a:prstGeom prst="rect">
            <a:avLst/>
          </a:prstGeom>
        </p:spPr>
        <p:txBody>
          <a:bodyPr lIns="0" tIns="0" rIns="0" bIns="0" rtlCol="0" anchor="t">
            <a:spAutoFit/>
          </a:bodyPr>
          <a:lstStyle/>
          <a:p>
            <a:pPr marL="0" lvl="0" indent="0" algn="l">
              <a:lnSpc>
                <a:spcPts val="3840"/>
              </a:lnSpc>
              <a:spcBef>
                <a:spcPct val="0"/>
              </a:spcBef>
            </a:pPr>
            <a:r>
              <a:rPr lang="id-ID" sz="2400" b="1" noProof="1">
                <a:solidFill>
                  <a:srgbClr val="3F2F4B"/>
                </a:solidFill>
                <a:latin typeface="Farro Bold"/>
                <a:ea typeface="Farro Bold"/>
                <a:cs typeface="Farro Bold"/>
                <a:sym typeface="Farro Bold"/>
              </a:rPr>
              <a:t>4.</a:t>
            </a:r>
          </a:p>
        </p:txBody>
      </p:sp>
      <p:sp>
        <p:nvSpPr>
          <p:cNvPr id="15" name="Freeform 15"/>
          <p:cNvSpPr/>
          <p:nvPr/>
        </p:nvSpPr>
        <p:spPr>
          <a:xfrm>
            <a:off x="12083511" y="3940870"/>
            <a:ext cx="5175789" cy="5247949"/>
          </a:xfrm>
          <a:custGeom>
            <a:avLst/>
            <a:gdLst/>
            <a:ahLst/>
            <a:cxnLst/>
            <a:rect l="l" t="t" r="r" b="b"/>
            <a:pathLst>
              <a:path w="5175789" h="5247949">
                <a:moveTo>
                  <a:pt x="0" y="0"/>
                </a:moveTo>
                <a:lnTo>
                  <a:pt x="5175789" y="0"/>
                </a:lnTo>
                <a:lnTo>
                  <a:pt x="5175789" y="5247949"/>
                </a:lnTo>
                <a:lnTo>
                  <a:pt x="0" y="524794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6" name="Freeform 16"/>
          <p:cNvSpPr/>
          <p:nvPr/>
        </p:nvSpPr>
        <p:spPr>
          <a:xfrm flipH="1">
            <a:off x="12083511" y="2585217"/>
            <a:ext cx="4435922" cy="2411528"/>
          </a:xfrm>
          <a:custGeom>
            <a:avLst/>
            <a:gdLst/>
            <a:ahLst/>
            <a:cxnLst/>
            <a:rect l="l" t="t" r="r" b="b"/>
            <a:pathLst>
              <a:path w="4435922" h="2411528">
                <a:moveTo>
                  <a:pt x="4435921" y="0"/>
                </a:moveTo>
                <a:lnTo>
                  <a:pt x="0" y="0"/>
                </a:lnTo>
                <a:lnTo>
                  <a:pt x="0" y="2411528"/>
                </a:lnTo>
                <a:lnTo>
                  <a:pt x="4435921" y="2411528"/>
                </a:lnTo>
                <a:lnTo>
                  <a:pt x="4435921"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p:cNvSpPr/>
          <p:nvPr/>
        </p:nvSpPr>
        <p:spPr>
          <a:xfrm rot="-3540628">
            <a:off x="14946691" y="1415541"/>
            <a:ext cx="1489446" cy="1037196"/>
          </a:xfrm>
          <a:custGeom>
            <a:avLst/>
            <a:gdLst/>
            <a:ahLst/>
            <a:cxnLst/>
            <a:rect l="l" t="t" r="r" b="b"/>
            <a:pathLst>
              <a:path w="1489446" h="1037196">
                <a:moveTo>
                  <a:pt x="0" y="0"/>
                </a:moveTo>
                <a:lnTo>
                  <a:pt x="1489446" y="0"/>
                </a:lnTo>
                <a:lnTo>
                  <a:pt x="1489446" y="1037196"/>
                </a:lnTo>
                <a:lnTo>
                  <a:pt x="0" y="103719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8" name="TextBox 18"/>
          <p:cNvSpPr txBox="1"/>
          <p:nvPr/>
        </p:nvSpPr>
        <p:spPr>
          <a:xfrm>
            <a:off x="2803394" y="7749521"/>
            <a:ext cx="489489" cy="468630"/>
          </a:xfrm>
          <a:prstGeom prst="rect">
            <a:avLst/>
          </a:prstGeom>
        </p:spPr>
        <p:txBody>
          <a:bodyPr lIns="0" tIns="0" rIns="0" bIns="0" rtlCol="0" anchor="t">
            <a:spAutoFit/>
          </a:bodyPr>
          <a:lstStyle/>
          <a:p>
            <a:pPr marL="0" lvl="0" indent="0" algn="l">
              <a:lnSpc>
                <a:spcPts val="3840"/>
              </a:lnSpc>
              <a:spcBef>
                <a:spcPct val="0"/>
              </a:spcBef>
            </a:pPr>
            <a:r>
              <a:rPr lang="id-ID" sz="2400" b="1" noProof="1">
                <a:solidFill>
                  <a:srgbClr val="3F2F4B"/>
                </a:solidFill>
                <a:latin typeface="Farro Bold"/>
                <a:ea typeface="Farro Bold"/>
                <a:cs typeface="Farro Bold"/>
                <a:sym typeface="Farro Bold"/>
              </a:rPr>
              <a:t>5.</a:t>
            </a:r>
          </a:p>
        </p:txBody>
      </p:sp>
      <p:sp>
        <p:nvSpPr>
          <p:cNvPr id="19" name="TextBox 19"/>
          <p:cNvSpPr txBox="1"/>
          <p:nvPr/>
        </p:nvSpPr>
        <p:spPr>
          <a:xfrm>
            <a:off x="3292883" y="8442225"/>
            <a:ext cx="7478115" cy="1109727"/>
          </a:xfrm>
          <a:prstGeom prst="rect">
            <a:avLst/>
          </a:prstGeom>
        </p:spPr>
        <p:txBody>
          <a:bodyPr lIns="0" tIns="0" rIns="0" bIns="0" rtlCol="0" anchor="t">
            <a:spAutoFit/>
          </a:bodyPr>
          <a:lstStyle/>
          <a:p>
            <a:pPr algn="l">
              <a:lnSpc>
                <a:spcPts val="4479"/>
              </a:lnSpc>
            </a:pPr>
            <a:r>
              <a:rPr lang="id-ID" sz="2799" b="1" noProof="1">
                <a:solidFill>
                  <a:srgbClr val="3F2F4B"/>
                </a:solidFill>
                <a:latin typeface="Farro Bold"/>
                <a:ea typeface="Farro Bold"/>
                <a:cs typeface="Farro Bold"/>
                <a:sym typeface="Farro Bold"/>
              </a:rPr>
              <a:t>Anastasia Permata Sari (202243500903)</a:t>
            </a:r>
          </a:p>
          <a:p>
            <a:pPr marL="0" lvl="0" indent="0" algn="l">
              <a:lnSpc>
                <a:spcPts val="4479"/>
              </a:lnSpc>
              <a:spcBef>
                <a:spcPct val="0"/>
              </a:spcBef>
            </a:pPr>
            <a:endParaRPr lang="id-ID" sz="2799" b="1" noProof="1">
              <a:solidFill>
                <a:srgbClr val="3F2F4B"/>
              </a:solidFill>
              <a:latin typeface="Farro Bold"/>
              <a:ea typeface="Farro Bold"/>
              <a:cs typeface="Farro Bold"/>
              <a:sym typeface="Farro Bold"/>
            </a:endParaRPr>
          </a:p>
        </p:txBody>
      </p:sp>
      <p:sp>
        <p:nvSpPr>
          <p:cNvPr id="20" name="TextBox 10">
            <a:extLst>
              <a:ext uri="{FF2B5EF4-FFF2-40B4-BE49-F238E27FC236}">
                <a16:creationId xmlns:a16="http://schemas.microsoft.com/office/drawing/2014/main" id="{3F01F646-0E86-4DA7-AF46-7F513F97F2D9}"/>
              </a:ext>
            </a:extLst>
          </p:cNvPr>
          <p:cNvSpPr txBox="1"/>
          <p:nvPr/>
        </p:nvSpPr>
        <p:spPr>
          <a:xfrm>
            <a:off x="3292883" y="7669449"/>
            <a:ext cx="7021710" cy="534035"/>
          </a:xfrm>
          <a:prstGeom prst="rect">
            <a:avLst/>
          </a:prstGeom>
        </p:spPr>
        <p:txBody>
          <a:bodyPr lIns="0" tIns="0" rIns="0" bIns="0" rtlCol="0" anchor="t">
            <a:spAutoFit/>
          </a:bodyPr>
          <a:lstStyle/>
          <a:p>
            <a:pPr marL="0" lvl="0" indent="0" algn="l">
              <a:lnSpc>
                <a:spcPts val="4479"/>
              </a:lnSpc>
              <a:spcBef>
                <a:spcPct val="0"/>
              </a:spcBef>
            </a:pPr>
            <a:r>
              <a:rPr lang="en-US" sz="2799" b="1" noProof="1">
                <a:solidFill>
                  <a:srgbClr val="3F2F4B"/>
                </a:solidFill>
                <a:latin typeface="Farro Bold"/>
                <a:ea typeface="Farro Bold"/>
                <a:cs typeface="Farro Bold"/>
                <a:sym typeface="Farro Bold"/>
              </a:rPr>
              <a:t>Rahmat Julianto</a:t>
            </a:r>
            <a:r>
              <a:rPr lang="id-ID" sz="2799" b="1" noProof="1">
                <a:solidFill>
                  <a:srgbClr val="3F2F4B"/>
                </a:solidFill>
                <a:latin typeface="Farro Bold"/>
                <a:ea typeface="Farro Bold"/>
                <a:cs typeface="Farro Bold"/>
                <a:sym typeface="Farro Bold"/>
              </a:rPr>
              <a:t> (202243500933)</a:t>
            </a:r>
          </a:p>
        </p:txBody>
      </p:sp>
      <p:sp>
        <p:nvSpPr>
          <p:cNvPr id="21" name="TextBox 18">
            <a:extLst>
              <a:ext uri="{FF2B5EF4-FFF2-40B4-BE49-F238E27FC236}">
                <a16:creationId xmlns:a16="http://schemas.microsoft.com/office/drawing/2014/main" id="{4D5CD40E-BC06-4A4F-9969-B14E42890532}"/>
              </a:ext>
            </a:extLst>
          </p:cNvPr>
          <p:cNvSpPr txBox="1"/>
          <p:nvPr/>
        </p:nvSpPr>
        <p:spPr>
          <a:xfrm rot="10800000" flipV="1">
            <a:off x="2788655" y="8531534"/>
            <a:ext cx="504228" cy="451086"/>
          </a:xfrm>
          <a:prstGeom prst="rect">
            <a:avLst/>
          </a:prstGeom>
        </p:spPr>
        <p:txBody>
          <a:bodyPr wrap="square" lIns="0" tIns="0" rIns="0" bIns="0" rtlCol="0" anchor="t">
            <a:spAutoFit/>
          </a:bodyPr>
          <a:lstStyle/>
          <a:p>
            <a:pPr marL="0" lvl="0" indent="0" algn="l">
              <a:lnSpc>
                <a:spcPts val="3840"/>
              </a:lnSpc>
              <a:spcBef>
                <a:spcPct val="0"/>
              </a:spcBef>
            </a:pPr>
            <a:r>
              <a:rPr lang="en-US" sz="2400" b="1" noProof="1">
                <a:solidFill>
                  <a:srgbClr val="3F2F4B"/>
                </a:solidFill>
                <a:latin typeface="Farro Bold"/>
                <a:ea typeface="Farro Bold"/>
                <a:cs typeface="Farro Bold"/>
                <a:sym typeface="Farro Bold"/>
              </a:rPr>
              <a:t>6</a:t>
            </a:r>
            <a:r>
              <a:rPr lang="id-ID" sz="2400" b="1" noProof="1">
                <a:solidFill>
                  <a:srgbClr val="3F2F4B"/>
                </a:solidFill>
                <a:latin typeface="Farro Bold"/>
                <a:ea typeface="Farro Bold"/>
                <a:cs typeface="Farro Bold"/>
                <a:sym typeface="Farro Bold"/>
              </a:rPr>
              <a:t>.</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grpSp>
        <p:nvGrpSpPr>
          <p:cNvPr id="2" name="Group 2"/>
          <p:cNvGrpSpPr/>
          <p:nvPr/>
        </p:nvGrpSpPr>
        <p:grpSpPr>
          <a:xfrm>
            <a:off x="7144278" y="2679402"/>
            <a:ext cx="10138584" cy="7442841"/>
            <a:chOff x="0" y="0"/>
            <a:chExt cx="6502024" cy="4223254"/>
          </a:xfrm>
        </p:grpSpPr>
        <p:sp>
          <p:nvSpPr>
            <p:cNvPr id="3" name="Freeform 3"/>
            <p:cNvSpPr/>
            <p:nvPr/>
          </p:nvSpPr>
          <p:spPr>
            <a:xfrm>
              <a:off x="-127" y="127"/>
              <a:ext cx="6501897" cy="4230239"/>
            </a:xfrm>
            <a:custGeom>
              <a:avLst/>
              <a:gdLst/>
              <a:ahLst/>
              <a:cxnLst/>
              <a:rect l="l" t="t" r="r" b="b"/>
              <a:pathLst>
                <a:path w="6501897" h="4230239">
                  <a:moveTo>
                    <a:pt x="6100831" y="4217539"/>
                  </a:moveTo>
                  <a:cubicBezTo>
                    <a:pt x="6044951" y="4230239"/>
                    <a:pt x="6019551" y="4217539"/>
                    <a:pt x="5962401" y="4217539"/>
                  </a:cubicBezTo>
                  <a:cubicBezTo>
                    <a:pt x="5905251" y="4217539"/>
                    <a:pt x="5814192" y="4204839"/>
                    <a:pt x="5814192"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5982848" y="0"/>
                  </a:lnTo>
                  <a:cubicBezTo>
                    <a:pt x="6082924" y="0"/>
                    <a:pt x="6151377" y="12700"/>
                    <a:pt x="6151377" y="12700"/>
                  </a:cubicBezTo>
                  <a:cubicBezTo>
                    <a:pt x="6215512" y="12700"/>
                    <a:pt x="6304285" y="36322"/>
                    <a:pt x="6362197" y="50800"/>
                  </a:cubicBezTo>
                  <a:cubicBezTo>
                    <a:pt x="6463797" y="76200"/>
                    <a:pt x="6489197" y="254000"/>
                    <a:pt x="6489197" y="350520"/>
                  </a:cubicBezTo>
                  <a:lnTo>
                    <a:pt x="6489197" y="3351145"/>
                  </a:lnTo>
                  <a:cubicBezTo>
                    <a:pt x="6489197" y="3351145"/>
                    <a:pt x="6501897" y="3719826"/>
                    <a:pt x="6501897" y="3752846"/>
                  </a:cubicBezTo>
                  <a:cubicBezTo>
                    <a:pt x="6501897" y="3785866"/>
                    <a:pt x="6479418" y="3893816"/>
                    <a:pt x="6461511" y="3940044"/>
                  </a:cubicBezTo>
                  <a:cubicBezTo>
                    <a:pt x="6436492" y="4004687"/>
                    <a:pt x="6446652" y="4061583"/>
                    <a:pt x="6394836" y="4105779"/>
                  </a:cubicBezTo>
                  <a:cubicBezTo>
                    <a:pt x="6358768" y="4136640"/>
                    <a:pt x="6304666" y="4173978"/>
                    <a:pt x="6259454" y="4191123"/>
                  </a:cubicBezTo>
                  <a:cubicBezTo>
                    <a:pt x="6214242" y="4208268"/>
                    <a:pt x="6156457" y="4204966"/>
                    <a:pt x="6100577" y="4217666"/>
                  </a:cubicBezTo>
                  <a:close/>
                </a:path>
              </a:pathLst>
            </a:custGeom>
            <a:solidFill>
              <a:srgbClr val="FAF7E8"/>
            </a:solidFill>
          </p:spPr>
        </p:sp>
      </p:grpSp>
      <p:grpSp>
        <p:nvGrpSpPr>
          <p:cNvPr id="4" name="Group 4"/>
          <p:cNvGrpSpPr/>
          <p:nvPr/>
        </p:nvGrpSpPr>
        <p:grpSpPr>
          <a:xfrm>
            <a:off x="7120716" y="663005"/>
            <a:ext cx="10138584" cy="1907451"/>
            <a:chOff x="0" y="0"/>
            <a:chExt cx="10297015" cy="1937258"/>
          </a:xfrm>
        </p:grpSpPr>
        <p:sp>
          <p:nvSpPr>
            <p:cNvPr id="5" name="Freeform 5"/>
            <p:cNvSpPr/>
            <p:nvPr/>
          </p:nvSpPr>
          <p:spPr>
            <a:xfrm>
              <a:off x="-127" y="127"/>
              <a:ext cx="10296888" cy="1944243"/>
            </a:xfrm>
            <a:custGeom>
              <a:avLst/>
              <a:gdLst/>
              <a:ahLst/>
              <a:cxnLst/>
              <a:rect l="l" t="t" r="r" b="b"/>
              <a:pathLst>
                <a:path w="10296888" h="1944243">
                  <a:moveTo>
                    <a:pt x="9895822" y="1931543"/>
                  </a:moveTo>
                  <a:cubicBezTo>
                    <a:pt x="9839942" y="1944243"/>
                    <a:pt x="9814542" y="1931543"/>
                    <a:pt x="9757392" y="1931543"/>
                  </a:cubicBezTo>
                  <a:cubicBezTo>
                    <a:pt x="9700242" y="1931543"/>
                    <a:pt x="9609183" y="1918843"/>
                    <a:pt x="9609183"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9777839" y="0"/>
                  </a:lnTo>
                  <a:cubicBezTo>
                    <a:pt x="9877916" y="0"/>
                    <a:pt x="9946368" y="12700"/>
                    <a:pt x="9946368" y="12700"/>
                  </a:cubicBezTo>
                  <a:cubicBezTo>
                    <a:pt x="10010503" y="12700"/>
                    <a:pt x="10099276" y="36322"/>
                    <a:pt x="10157188" y="50800"/>
                  </a:cubicBezTo>
                  <a:cubicBezTo>
                    <a:pt x="10258788" y="76200"/>
                    <a:pt x="10284188" y="254000"/>
                    <a:pt x="10284188" y="350520"/>
                  </a:cubicBezTo>
                  <a:lnTo>
                    <a:pt x="10284188" y="1065149"/>
                  </a:lnTo>
                  <a:cubicBezTo>
                    <a:pt x="10284188" y="1065149"/>
                    <a:pt x="10296888" y="1433830"/>
                    <a:pt x="10296888" y="1466850"/>
                  </a:cubicBezTo>
                  <a:cubicBezTo>
                    <a:pt x="10296888" y="1499870"/>
                    <a:pt x="10274409" y="1607820"/>
                    <a:pt x="10256503" y="1654048"/>
                  </a:cubicBezTo>
                  <a:cubicBezTo>
                    <a:pt x="10231483" y="1718691"/>
                    <a:pt x="10241643" y="1775587"/>
                    <a:pt x="10189828" y="1819783"/>
                  </a:cubicBezTo>
                  <a:cubicBezTo>
                    <a:pt x="10153759" y="1850644"/>
                    <a:pt x="10099657" y="1887982"/>
                    <a:pt x="10054445" y="1905127"/>
                  </a:cubicBezTo>
                  <a:cubicBezTo>
                    <a:pt x="10009233" y="1922272"/>
                    <a:pt x="9951448" y="1918970"/>
                    <a:pt x="9895568" y="1931670"/>
                  </a:cubicBezTo>
                  <a:close/>
                </a:path>
              </a:pathLst>
            </a:custGeom>
            <a:solidFill>
              <a:srgbClr val="EBD8A9"/>
            </a:solidFill>
          </p:spPr>
        </p:sp>
      </p:grpSp>
      <p:sp>
        <p:nvSpPr>
          <p:cNvPr id="6" name="TextBox 6"/>
          <p:cNvSpPr txBox="1"/>
          <p:nvPr/>
        </p:nvSpPr>
        <p:spPr>
          <a:xfrm>
            <a:off x="7970681" y="884893"/>
            <a:ext cx="8438653" cy="1031051"/>
          </a:xfrm>
          <a:prstGeom prst="rect">
            <a:avLst/>
          </a:prstGeom>
        </p:spPr>
        <p:txBody>
          <a:bodyPr lIns="0" tIns="0" rIns="0" bIns="0" rtlCol="0" anchor="t">
            <a:spAutoFit/>
          </a:bodyPr>
          <a:lstStyle/>
          <a:p>
            <a:pPr marL="0" lvl="0" indent="0" algn="ctr">
              <a:lnSpc>
                <a:spcPts val="8800"/>
              </a:lnSpc>
              <a:spcBef>
                <a:spcPct val="0"/>
              </a:spcBef>
            </a:pPr>
            <a:r>
              <a:rPr lang="en-US" sz="6000" dirty="0">
                <a:solidFill>
                  <a:srgbClr val="3F2F4B"/>
                </a:solidFill>
                <a:latin typeface="Gill Sans Ultra Bold Condensed" panose="020B0A06020104020203" pitchFamily="34" charset="0"/>
                <a:ea typeface="Kirang Haerang"/>
                <a:cs typeface="Kirang Haerang"/>
                <a:sym typeface="Kirang Haerang"/>
              </a:rPr>
              <a:t>APA ITU INHERITANCE ?</a:t>
            </a:r>
          </a:p>
        </p:txBody>
      </p:sp>
      <p:sp>
        <p:nvSpPr>
          <p:cNvPr id="9" name="TextBox 9"/>
          <p:cNvSpPr txBox="1"/>
          <p:nvPr/>
        </p:nvSpPr>
        <p:spPr>
          <a:xfrm>
            <a:off x="7556158" y="3848100"/>
            <a:ext cx="9403341" cy="4431983"/>
          </a:xfrm>
          <a:prstGeom prst="rect">
            <a:avLst/>
          </a:prstGeom>
        </p:spPr>
        <p:txBody>
          <a:bodyPr wrap="square" lIns="0" tIns="0" rIns="0" bIns="0" rtlCol="0" anchor="t">
            <a:spAutoFit/>
          </a:bodyPr>
          <a:lstStyle/>
          <a:p>
            <a:r>
              <a:rPr lang="id-ID" sz="3200" i="1" noProof="1"/>
              <a:t>Inheritance</a:t>
            </a:r>
            <a:r>
              <a:rPr lang="id-ID" sz="3200" noProof="1"/>
              <a:t> dalam </a:t>
            </a:r>
            <a:r>
              <a:rPr lang="id-ID" sz="3200" u="sng" noProof="1">
                <a:hlinkClick r:id="rId2"/>
              </a:rPr>
              <a:t>pemrograman</a:t>
            </a:r>
            <a:r>
              <a:rPr lang="id-ID" sz="3200" noProof="1"/>
              <a:t>, khususnya</a:t>
            </a:r>
            <a:r>
              <a:rPr lang="en-US" sz="3200" noProof="1"/>
              <a:t> </a:t>
            </a:r>
            <a:r>
              <a:rPr lang="id-ID" sz="3200" noProof="1"/>
              <a:t>dalam</a:t>
            </a:r>
            <a:endParaRPr lang="en-US" sz="3200" noProof="1"/>
          </a:p>
          <a:p>
            <a:r>
              <a:rPr lang="id-ID" sz="3200" i="1" u="sng" noProof="1">
                <a:hlinkClick r:id="rId3"/>
              </a:rPr>
              <a:t>p</a:t>
            </a:r>
            <a:r>
              <a:rPr lang="en-US" sz="3200" i="1" u="sng" noProof="1">
                <a:hlinkClick r:id="rId3"/>
              </a:rPr>
              <a:t>emrograman</a:t>
            </a:r>
            <a:r>
              <a:rPr lang="id-ID" sz="3200" u="sng" noProof="1">
                <a:hlinkClick r:id="rId3"/>
              </a:rPr>
              <a:t> </a:t>
            </a:r>
            <a:r>
              <a:rPr lang="en-US" sz="3200" b="1" i="1" u="sng" noProof="1">
                <a:hlinkClick r:id="rId3"/>
              </a:rPr>
              <a:t>berorientasi objek</a:t>
            </a:r>
            <a:r>
              <a:rPr lang="en-US" sz="3200" u="sng" noProof="1">
                <a:hlinkClick r:id="rId3"/>
              </a:rPr>
              <a:t> </a:t>
            </a:r>
            <a:r>
              <a:rPr lang="en-US" sz="3200" u="sng" noProof="1"/>
              <a:t>, </a:t>
            </a:r>
            <a:r>
              <a:rPr lang="id-ID" sz="3200" noProof="1"/>
              <a:t>adalah suatu mekanisme di mana suatu </a:t>
            </a:r>
            <a:r>
              <a:rPr lang="id-ID" sz="3200" i="1" noProof="1"/>
              <a:t>class</a:t>
            </a:r>
            <a:r>
              <a:rPr lang="id-ID" sz="3200" noProof="1"/>
              <a:t> dapat mewarisi sifat, metode dan atribut dari </a:t>
            </a:r>
            <a:r>
              <a:rPr lang="id-ID" sz="3200" i="1" noProof="1"/>
              <a:t>class</a:t>
            </a:r>
            <a:r>
              <a:rPr lang="id-ID" sz="3200" noProof="1"/>
              <a:t> lain.</a:t>
            </a:r>
          </a:p>
          <a:p>
            <a:r>
              <a:rPr lang="id-ID" sz="3200" i="1" noProof="1"/>
              <a:t>Inheritance</a:t>
            </a:r>
            <a:r>
              <a:rPr lang="id-ID" sz="3200" noProof="1"/>
              <a:t> memungkinkan pembentukan </a:t>
            </a:r>
            <a:r>
              <a:rPr lang="id-ID" sz="3200" i="1" noProof="1"/>
              <a:t>class</a:t>
            </a:r>
            <a:r>
              <a:rPr lang="id-ID" sz="3200" noProof="1"/>
              <a:t> baru yang dikenal sebagai kelas turunan (</a:t>
            </a:r>
            <a:r>
              <a:rPr lang="id-ID" sz="3200" i="1" noProof="1"/>
              <a:t>subclass</a:t>
            </a:r>
            <a:r>
              <a:rPr lang="id-ID" sz="3200" noProof="1"/>
              <a:t>) atau kelas anak (</a:t>
            </a:r>
            <a:r>
              <a:rPr lang="id-ID" sz="3200" i="1" noProof="1"/>
              <a:t>child class</a:t>
            </a:r>
            <a:r>
              <a:rPr lang="id-ID" sz="3200" noProof="1"/>
              <a:t>), untuk mengadopsi atribut dan perilaku </a:t>
            </a:r>
            <a:r>
              <a:rPr lang="id-ID" sz="3200" i="1" noProof="1"/>
              <a:t>class </a:t>
            </a:r>
            <a:r>
              <a:rPr lang="id-ID" sz="3200" noProof="1"/>
              <a:t>yang sudah ada, disebut kelas induk (</a:t>
            </a:r>
            <a:r>
              <a:rPr lang="id-ID" sz="3200" i="1" noProof="1"/>
              <a:t>parent class</a:t>
            </a:r>
            <a:r>
              <a:rPr lang="id-ID" sz="3200" noProof="1"/>
              <a:t>) atau kelas dasar (</a:t>
            </a:r>
            <a:r>
              <a:rPr lang="id-ID" sz="3200" i="1" noProof="1"/>
              <a:t>base class</a:t>
            </a:r>
            <a:r>
              <a:rPr lang="id-ID" sz="3200" noProof="1"/>
              <a:t>).</a:t>
            </a:r>
          </a:p>
        </p:txBody>
      </p:sp>
      <p:sp>
        <p:nvSpPr>
          <p:cNvPr id="16" name="Freeform 16"/>
          <p:cNvSpPr/>
          <p:nvPr/>
        </p:nvSpPr>
        <p:spPr>
          <a:xfrm flipH="1">
            <a:off x="1328501" y="4071699"/>
            <a:ext cx="4836505" cy="5186601"/>
          </a:xfrm>
          <a:custGeom>
            <a:avLst/>
            <a:gdLst/>
            <a:ahLst/>
            <a:cxnLst/>
            <a:rect l="l" t="t" r="r" b="b"/>
            <a:pathLst>
              <a:path w="4836505" h="5186601">
                <a:moveTo>
                  <a:pt x="4836505" y="0"/>
                </a:moveTo>
                <a:lnTo>
                  <a:pt x="0" y="0"/>
                </a:lnTo>
                <a:lnTo>
                  <a:pt x="0" y="5186601"/>
                </a:lnTo>
                <a:lnTo>
                  <a:pt x="4836505" y="5186601"/>
                </a:lnTo>
                <a:lnTo>
                  <a:pt x="4836505"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7" name="Freeform 17"/>
          <p:cNvSpPr/>
          <p:nvPr/>
        </p:nvSpPr>
        <p:spPr>
          <a:xfrm>
            <a:off x="3352352" y="2859647"/>
            <a:ext cx="2377014" cy="3541176"/>
          </a:xfrm>
          <a:custGeom>
            <a:avLst/>
            <a:gdLst/>
            <a:ahLst/>
            <a:cxnLst/>
            <a:rect l="l" t="t" r="r" b="b"/>
            <a:pathLst>
              <a:path w="2377014" h="3541176">
                <a:moveTo>
                  <a:pt x="0" y="0"/>
                </a:moveTo>
                <a:lnTo>
                  <a:pt x="2377014" y="0"/>
                </a:lnTo>
                <a:lnTo>
                  <a:pt x="2377014" y="3541176"/>
                </a:lnTo>
                <a:lnTo>
                  <a:pt x="0" y="35411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8" name="Freeform 18"/>
          <p:cNvSpPr/>
          <p:nvPr/>
        </p:nvSpPr>
        <p:spPr>
          <a:xfrm>
            <a:off x="1328501" y="1486165"/>
            <a:ext cx="1691495" cy="2168584"/>
          </a:xfrm>
          <a:custGeom>
            <a:avLst/>
            <a:gdLst/>
            <a:ahLst/>
            <a:cxnLst/>
            <a:rect l="l" t="t" r="r" b="b"/>
            <a:pathLst>
              <a:path w="1691495" h="2168584">
                <a:moveTo>
                  <a:pt x="0" y="0"/>
                </a:moveTo>
                <a:lnTo>
                  <a:pt x="1691495" y="0"/>
                </a:lnTo>
                <a:lnTo>
                  <a:pt x="1691495" y="2168583"/>
                </a:lnTo>
                <a:lnTo>
                  <a:pt x="0" y="21685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9" name="Freeform 19"/>
          <p:cNvSpPr/>
          <p:nvPr/>
        </p:nvSpPr>
        <p:spPr>
          <a:xfrm>
            <a:off x="1028700" y="5516368"/>
            <a:ext cx="3330123" cy="2567222"/>
          </a:xfrm>
          <a:custGeom>
            <a:avLst/>
            <a:gdLst/>
            <a:ahLst/>
            <a:cxnLst/>
            <a:rect l="l" t="t" r="r" b="b"/>
            <a:pathLst>
              <a:path w="3330123" h="2567222">
                <a:moveTo>
                  <a:pt x="0" y="0"/>
                </a:moveTo>
                <a:lnTo>
                  <a:pt x="3330123" y="0"/>
                </a:lnTo>
                <a:lnTo>
                  <a:pt x="3330123" y="2567222"/>
                </a:lnTo>
                <a:lnTo>
                  <a:pt x="0" y="256722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63005"/>
            <a:ext cx="16230600" cy="1907451"/>
            <a:chOff x="0" y="0"/>
            <a:chExt cx="16484228" cy="1937258"/>
          </a:xfrm>
        </p:grpSpPr>
        <p:sp>
          <p:nvSpPr>
            <p:cNvPr id="3" name="Freeform 3"/>
            <p:cNvSpPr/>
            <p:nvPr/>
          </p:nvSpPr>
          <p:spPr>
            <a:xfrm>
              <a:off x="-127" y="127"/>
              <a:ext cx="16484101" cy="1944243"/>
            </a:xfrm>
            <a:custGeom>
              <a:avLst/>
              <a:gdLst/>
              <a:ahLst/>
              <a:cxnLst/>
              <a:rect l="l" t="t" r="r" b="b"/>
              <a:pathLst>
                <a:path w="16484101" h="1944243">
                  <a:moveTo>
                    <a:pt x="16083035" y="1931543"/>
                  </a:moveTo>
                  <a:cubicBezTo>
                    <a:pt x="16027155" y="1944243"/>
                    <a:pt x="16001755" y="1931543"/>
                    <a:pt x="15944605" y="1931543"/>
                  </a:cubicBezTo>
                  <a:cubicBezTo>
                    <a:pt x="15887455" y="1931543"/>
                    <a:pt x="15796397" y="1918843"/>
                    <a:pt x="15796397"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965052" y="0"/>
                  </a:lnTo>
                  <a:cubicBezTo>
                    <a:pt x="16065128" y="0"/>
                    <a:pt x="16133581" y="12700"/>
                    <a:pt x="16133581" y="12700"/>
                  </a:cubicBezTo>
                  <a:cubicBezTo>
                    <a:pt x="16197717" y="12700"/>
                    <a:pt x="16286489" y="36322"/>
                    <a:pt x="16344401" y="50800"/>
                  </a:cubicBezTo>
                  <a:cubicBezTo>
                    <a:pt x="16446001" y="76200"/>
                    <a:pt x="16471401" y="254000"/>
                    <a:pt x="16471401" y="350520"/>
                  </a:cubicBezTo>
                  <a:lnTo>
                    <a:pt x="16471401" y="1065149"/>
                  </a:lnTo>
                  <a:cubicBezTo>
                    <a:pt x="16471401" y="1065149"/>
                    <a:pt x="16484101" y="1433830"/>
                    <a:pt x="16484101" y="1466850"/>
                  </a:cubicBezTo>
                  <a:cubicBezTo>
                    <a:pt x="16484101" y="1499870"/>
                    <a:pt x="16461623" y="1607820"/>
                    <a:pt x="16443716" y="1654048"/>
                  </a:cubicBezTo>
                  <a:cubicBezTo>
                    <a:pt x="16418697" y="1718691"/>
                    <a:pt x="16428856" y="1775587"/>
                    <a:pt x="16377041" y="1819783"/>
                  </a:cubicBezTo>
                  <a:cubicBezTo>
                    <a:pt x="16340973" y="1850644"/>
                    <a:pt x="16286871" y="1887982"/>
                    <a:pt x="16241658" y="1905127"/>
                  </a:cubicBezTo>
                  <a:cubicBezTo>
                    <a:pt x="16196447" y="1922272"/>
                    <a:pt x="16138661" y="1918970"/>
                    <a:pt x="16082781" y="1931670"/>
                  </a:cubicBezTo>
                  <a:close/>
                </a:path>
              </a:pathLst>
            </a:custGeom>
            <a:solidFill>
              <a:srgbClr val="FAF7E8"/>
            </a:solidFill>
          </p:spPr>
        </p:sp>
      </p:grpSp>
      <p:sp>
        <p:nvSpPr>
          <p:cNvPr id="4" name="TextBox 4"/>
          <p:cNvSpPr txBox="1"/>
          <p:nvPr/>
        </p:nvSpPr>
        <p:spPr>
          <a:xfrm>
            <a:off x="3437634" y="797581"/>
            <a:ext cx="11412731" cy="1673150"/>
          </a:xfrm>
          <a:prstGeom prst="rect">
            <a:avLst/>
          </a:prstGeom>
        </p:spPr>
        <p:txBody>
          <a:bodyPr lIns="0" tIns="0" rIns="0" bIns="0" rtlCol="0" anchor="t">
            <a:spAutoFit/>
          </a:bodyPr>
          <a:lstStyle/>
          <a:p>
            <a:pPr lvl="0" algn="ctr">
              <a:lnSpc>
                <a:spcPts val="14349"/>
              </a:lnSpc>
            </a:pPr>
            <a:r>
              <a:rPr lang="en-US" sz="9600" dirty="0">
                <a:solidFill>
                  <a:srgbClr val="3F2F4B"/>
                </a:solidFill>
                <a:latin typeface="Gill Sans Ultra Bold Condensed" panose="020B0A06020104020203" pitchFamily="34" charset="0"/>
                <a:ea typeface="Kirang Haerang"/>
                <a:cs typeface="Kirang Haerang"/>
                <a:sym typeface="Kirang Haerang"/>
              </a:rPr>
              <a:t>INHERITANCE</a:t>
            </a:r>
          </a:p>
        </p:txBody>
      </p:sp>
      <p:sp>
        <p:nvSpPr>
          <p:cNvPr id="5" name="Freeform 5"/>
          <p:cNvSpPr/>
          <p:nvPr/>
        </p:nvSpPr>
        <p:spPr>
          <a:xfrm rot="-905457">
            <a:off x="0" y="3038689"/>
            <a:ext cx="1617465" cy="1772123"/>
          </a:xfrm>
          <a:custGeom>
            <a:avLst/>
            <a:gdLst/>
            <a:ahLst/>
            <a:cxnLst/>
            <a:rect l="l" t="t" r="r" b="b"/>
            <a:pathLst>
              <a:path w="1617465" h="1772123">
                <a:moveTo>
                  <a:pt x="0" y="0"/>
                </a:moveTo>
                <a:lnTo>
                  <a:pt x="1617465" y="0"/>
                </a:lnTo>
                <a:lnTo>
                  <a:pt x="1617465" y="1772123"/>
                </a:lnTo>
                <a:lnTo>
                  <a:pt x="0" y="17721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1028575" y="2711910"/>
            <a:ext cx="16230600" cy="6944273"/>
            <a:chOff x="0" y="0"/>
            <a:chExt cx="10408924" cy="4223254"/>
          </a:xfrm>
        </p:grpSpPr>
        <p:sp>
          <p:nvSpPr>
            <p:cNvPr id="7" name="Freeform 7"/>
            <p:cNvSpPr/>
            <p:nvPr/>
          </p:nvSpPr>
          <p:spPr>
            <a:xfrm>
              <a:off x="-127" y="127"/>
              <a:ext cx="10408796" cy="4230239"/>
            </a:xfrm>
            <a:custGeom>
              <a:avLst/>
              <a:gdLst/>
              <a:ahLst/>
              <a:cxnLst/>
              <a:rect l="l" t="t" r="r" b="b"/>
              <a:pathLst>
                <a:path w="10408796" h="4230239">
                  <a:moveTo>
                    <a:pt x="10007731" y="4217539"/>
                  </a:moveTo>
                  <a:cubicBezTo>
                    <a:pt x="9951851" y="4230239"/>
                    <a:pt x="9926451" y="4217539"/>
                    <a:pt x="9869301" y="4217539"/>
                  </a:cubicBezTo>
                  <a:cubicBezTo>
                    <a:pt x="9812151" y="4217539"/>
                    <a:pt x="9721092" y="4204839"/>
                    <a:pt x="9721092"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9889747" y="0"/>
                  </a:lnTo>
                  <a:cubicBezTo>
                    <a:pt x="9989823" y="0"/>
                    <a:pt x="10058277" y="12700"/>
                    <a:pt x="10058277" y="12700"/>
                  </a:cubicBezTo>
                  <a:cubicBezTo>
                    <a:pt x="10122411" y="12700"/>
                    <a:pt x="10211184" y="36322"/>
                    <a:pt x="10269096" y="50800"/>
                  </a:cubicBezTo>
                  <a:cubicBezTo>
                    <a:pt x="10370696" y="76200"/>
                    <a:pt x="10396096" y="254000"/>
                    <a:pt x="10396096" y="350520"/>
                  </a:cubicBezTo>
                  <a:lnTo>
                    <a:pt x="10396096" y="3351145"/>
                  </a:lnTo>
                  <a:cubicBezTo>
                    <a:pt x="10396096" y="3351145"/>
                    <a:pt x="10408796" y="3719826"/>
                    <a:pt x="10408796" y="3752846"/>
                  </a:cubicBezTo>
                  <a:cubicBezTo>
                    <a:pt x="10408796" y="3785866"/>
                    <a:pt x="10386318" y="3893816"/>
                    <a:pt x="10368410" y="3940044"/>
                  </a:cubicBezTo>
                  <a:cubicBezTo>
                    <a:pt x="10343392" y="4004687"/>
                    <a:pt x="10353552" y="4061583"/>
                    <a:pt x="10301735" y="4105779"/>
                  </a:cubicBezTo>
                  <a:cubicBezTo>
                    <a:pt x="10265668" y="4136640"/>
                    <a:pt x="10211566" y="4173978"/>
                    <a:pt x="10166354" y="4191123"/>
                  </a:cubicBezTo>
                  <a:cubicBezTo>
                    <a:pt x="10121142" y="4208268"/>
                    <a:pt x="10063357" y="4204966"/>
                    <a:pt x="10007477" y="4217666"/>
                  </a:cubicBezTo>
                  <a:close/>
                </a:path>
              </a:pathLst>
            </a:custGeom>
            <a:solidFill>
              <a:srgbClr val="EBD8A9"/>
            </a:solidFill>
          </p:spPr>
        </p:sp>
      </p:grpSp>
      <p:sp>
        <p:nvSpPr>
          <p:cNvPr id="8" name="TextBox 8"/>
          <p:cNvSpPr txBox="1"/>
          <p:nvPr/>
        </p:nvSpPr>
        <p:spPr>
          <a:xfrm>
            <a:off x="1524000" y="3074903"/>
            <a:ext cx="14401800" cy="6060057"/>
          </a:xfrm>
          <a:prstGeom prst="rect">
            <a:avLst/>
          </a:prstGeom>
        </p:spPr>
        <p:txBody>
          <a:bodyPr wrap="square" lIns="0" tIns="0" rIns="0" bIns="0" rtlCol="0" anchor="t">
            <a:spAutoFit/>
          </a:bodyPr>
          <a:lstStyle/>
          <a:p>
            <a:pPr lvl="0">
              <a:lnSpc>
                <a:spcPts val="4800"/>
              </a:lnSpc>
              <a:spcBef>
                <a:spcPct val="0"/>
              </a:spcBef>
            </a:pPr>
            <a:r>
              <a:rPr lang="id-ID" sz="2000" b="1" noProof="1">
                <a:solidFill>
                  <a:srgbClr val="3F2F4B"/>
                </a:solidFill>
                <a:latin typeface="Arial" panose="020B0604020202020204" pitchFamily="34" charset="0"/>
                <a:ea typeface="Farro Bold"/>
                <a:cs typeface="Arial" panose="020B0604020202020204" pitchFamily="34" charset="0"/>
                <a:sym typeface="Farro Bold"/>
              </a:rPr>
              <a:t>Dengan konsep inheritance, sebuah class dapat mempunyai class turunan. Suatu class yang mempunyai class turunan dinamakan parent class atau base class. Sedangkan class turunan itu sendiri seringkali disebut subclass atau child class. </a:t>
            </a:r>
          </a:p>
          <a:p>
            <a:pPr lvl="0">
              <a:lnSpc>
                <a:spcPts val="4800"/>
              </a:lnSpc>
              <a:spcBef>
                <a:spcPct val="0"/>
              </a:spcBef>
            </a:pPr>
            <a:r>
              <a:rPr lang="id-ID" sz="2000" b="1" noProof="1">
                <a:solidFill>
                  <a:srgbClr val="3F2F4B"/>
                </a:solidFill>
                <a:latin typeface="Arial" panose="020B0604020202020204" pitchFamily="34" charset="0"/>
                <a:ea typeface="Farro Bold"/>
                <a:cs typeface="Arial" panose="020B0604020202020204" pitchFamily="34" charset="0"/>
                <a:sym typeface="Farro Bold"/>
              </a:rPr>
              <a:t>Dalam dunia riil, suatu entitas turunan dapat mewarisi apa-apa yang dipunyai dari entitas induknya. Misalkan saja antara entitas Bapak dan entitas Anak. Entitas anak dapat mewarisi apa-apa yang dipunyai oleh entitas Bapaknya. Demikian juga dalam konsep inheritance, suatu subclass dapat mewarisi apa-apa yang dipunyai oleh parent class. Inilah yang terpenting dari konsep inheritance. </a:t>
            </a:r>
          </a:p>
          <a:p>
            <a:pPr lvl="0">
              <a:lnSpc>
                <a:spcPts val="4800"/>
              </a:lnSpc>
              <a:spcBef>
                <a:spcPct val="0"/>
              </a:spcBef>
            </a:pPr>
            <a:r>
              <a:rPr lang="id-ID" sz="2000" b="1" noProof="1">
                <a:solidFill>
                  <a:srgbClr val="3F2F4B"/>
                </a:solidFill>
                <a:latin typeface="Arial" panose="020B0604020202020204" pitchFamily="34" charset="0"/>
                <a:ea typeface="Farro Bold"/>
                <a:cs typeface="Arial" panose="020B0604020202020204" pitchFamily="34" charset="0"/>
                <a:sym typeface="Farro Bold"/>
              </a:rPr>
              <a:t>Karena suatu subclass dapat mewarisi apa-apa yang dipunyai oleh parent class-nya, maka member dari suatu subclass adalah terdiri dari apa-apa yang ia punyai dan juga apa-apa yang ia warisi dari class parent-nya. Kesimpulannya, boleh dikatakan bahwa suatu subclass adalah tidak lain hanya memperluas (extend) parent class-nya. </a:t>
            </a:r>
            <a:endParaRPr lang="id-ID" sz="2000" b="1" u="none" strike="noStrike" noProof="1">
              <a:solidFill>
                <a:srgbClr val="3F2F4B"/>
              </a:solidFill>
              <a:latin typeface="Arial" panose="020B0604020202020204" pitchFamily="34" charset="0"/>
              <a:ea typeface="Farro Bold"/>
              <a:cs typeface="Arial" panose="020B0604020202020204" pitchFamily="34" charset="0"/>
              <a:sym typeface="Farro Bold"/>
            </a:endParaRPr>
          </a:p>
        </p:txBody>
      </p:sp>
      <p:sp>
        <p:nvSpPr>
          <p:cNvPr id="19" name="Freeform 19"/>
          <p:cNvSpPr/>
          <p:nvPr/>
        </p:nvSpPr>
        <p:spPr>
          <a:xfrm>
            <a:off x="15500444" y="7978946"/>
            <a:ext cx="3315960" cy="2556304"/>
          </a:xfrm>
          <a:custGeom>
            <a:avLst/>
            <a:gdLst/>
            <a:ahLst/>
            <a:cxnLst/>
            <a:rect l="l" t="t" r="r" b="b"/>
            <a:pathLst>
              <a:path w="3315960" h="2556304">
                <a:moveTo>
                  <a:pt x="0" y="0"/>
                </a:moveTo>
                <a:lnTo>
                  <a:pt x="3315960" y="0"/>
                </a:lnTo>
                <a:lnTo>
                  <a:pt x="3315960" y="2556304"/>
                </a:lnTo>
                <a:lnTo>
                  <a:pt x="0" y="255630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20" name="Freeform 20"/>
          <p:cNvSpPr/>
          <p:nvPr/>
        </p:nvSpPr>
        <p:spPr>
          <a:xfrm>
            <a:off x="-237334" y="421990"/>
            <a:ext cx="2532069" cy="3246242"/>
          </a:xfrm>
          <a:custGeom>
            <a:avLst/>
            <a:gdLst/>
            <a:ahLst/>
            <a:cxnLst/>
            <a:rect l="l" t="t" r="r" b="b"/>
            <a:pathLst>
              <a:path w="2532069" h="3246242">
                <a:moveTo>
                  <a:pt x="0" y="0"/>
                </a:moveTo>
                <a:lnTo>
                  <a:pt x="2532068" y="0"/>
                </a:lnTo>
                <a:lnTo>
                  <a:pt x="2532068" y="3246242"/>
                </a:lnTo>
                <a:lnTo>
                  <a:pt x="0" y="324624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sp>
        <p:nvSpPr>
          <p:cNvPr id="2" name="Freeform 2"/>
          <p:cNvSpPr/>
          <p:nvPr/>
        </p:nvSpPr>
        <p:spPr>
          <a:xfrm>
            <a:off x="15834457" y="1228111"/>
            <a:ext cx="2137985" cy="1753148"/>
          </a:xfrm>
          <a:custGeom>
            <a:avLst/>
            <a:gdLst/>
            <a:ahLst/>
            <a:cxnLst/>
            <a:rect l="l" t="t" r="r" b="b"/>
            <a:pathLst>
              <a:path w="2137985" h="1753148">
                <a:moveTo>
                  <a:pt x="0" y="0"/>
                </a:moveTo>
                <a:lnTo>
                  <a:pt x="2137985" y="0"/>
                </a:lnTo>
                <a:lnTo>
                  <a:pt x="2137985" y="1753148"/>
                </a:lnTo>
                <a:lnTo>
                  <a:pt x="0" y="175314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504496" flipV="1">
            <a:off x="-30205" y="7524365"/>
            <a:ext cx="715499" cy="1502002"/>
          </a:xfrm>
          <a:custGeom>
            <a:avLst/>
            <a:gdLst/>
            <a:ahLst/>
            <a:cxnLst/>
            <a:rect l="l" t="t" r="r" b="b"/>
            <a:pathLst>
              <a:path w="715499" h="1502002">
                <a:moveTo>
                  <a:pt x="0" y="1502003"/>
                </a:moveTo>
                <a:lnTo>
                  <a:pt x="715499" y="1502003"/>
                </a:lnTo>
                <a:lnTo>
                  <a:pt x="715499" y="0"/>
                </a:lnTo>
                <a:lnTo>
                  <a:pt x="0" y="0"/>
                </a:lnTo>
                <a:lnTo>
                  <a:pt x="0" y="1502003"/>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4" name="Group 4"/>
          <p:cNvGrpSpPr/>
          <p:nvPr/>
        </p:nvGrpSpPr>
        <p:grpSpPr>
          <a:xfrm>
            <a:off x="1028700" y="3038689"/>
            <a:ext cx="7877175" cy="6585306"/>
            <a:chOff x="0" y="0"/>
            <a:chExt cx="5051749" cy="4223254"/>
          </a:xfrm>
        </p:grpSpPr>
        <p:sp>
          <p:nvSpPr>
            <p:cNvPr id="5" name="Freeform 5"/>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FAF7E8"/>
            </a:solidFill>
          </p:spPr>
        </p:sp>
      </p:grpSp>
      <p:grpSp>
        <p:nvGrpSpPr>
          <p:cNvPr id="6" name="Group 6"/>
          <p:cNvGrpSpPr/>
          <p:nvPr/>
        </p:nvGrpSpPr>
        <p:grpSpPr>
          <a:xfrm>
            <a:off x="9382125" y="3038689"/>
            <a:ext cx="7877175" cy="6585306"/>
            <a:chOff x="0" y="0"/>
            <a:chExt cx="5051749" cy="4223254"/>
          </a:xfrm>
        </p:grpSpPr>
        <p:sp>
          <p:nvSpPr>
            <p:cNvPr id="7" name="Freeform 7"/>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FAF7E8"/>
            </a:solidFill>
          </p:spPr>
        </p:sp>
      </p:grpSp>
      <p:grpSp>
        <p:nvGrpSpPr>
          <p:cNvPr id="10" name="Group 10"/>
          <p:cNvGrpSpPr/>
          <p:nvPr/>
        </p:nvGrpSpPr>
        <p:grpSpPr>
          <a:xfrm>
            <a:off x="1028700" y="663005"/>
            <a:ext cx="16230600" cy="1907451"/>
            <a:chOff x="0" y="0"/>
            <a:chExt cx="16484228" cy="1937258"/>
          </a:xfrm>
        </p:grpSpPr>
        <p:sp>
          <p:nvSpPr>
            <p:cNvPr id="11" name="Freeform 11"/>
            <p:cNvSpPr/>
            <p:nvPr/>
          </p:nvSpPr>
          <p:spPr>
            <a:xfrm>
              <a:off x="-127" y="127"/>
              <a:ext cx="16484101" cy="1944243"/>
            </a:xfrm>
            <a:custGeom>
              <a:avLst/>
              <a:gdLst/>
              <a:ahLst/>
              <a:cxnLst/>
              <a:rect l="l" t="t" r="r" b="b"/>
              <a:pathLst>
                <a:path w="16484101" h="1944243">
                  <a:moveTo>
                    <a:pt x="16083035" y="1931543"/>
                  </a:moveTo>
                  <a:cubicBezTo>
                    <a:pt x="16027155" y="1944243"/>
                    <a:pt x="16001755" y="1931543"/>
                    <a:pt x="15944605" y="1931543"/>
                  </a:cubicBezTo>
                  <a:cubicBezTo>
                    <a:pt x="15887455" y="1931543"/>
                    <a:pt x="15796397" y="1918843"/>
                    <a:pt x="15796397"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965052" y="0"/>
                  </a:lnTo>
                  <a:cubicBezTo>
                    <a:pt x="16065128" y="0"/>
                    <a:pt x="16133581" y="12700"/>
                    <a:pt x="16133581" y="12700"/>
                  </a:cubicBezTo>
                  <a:cubicBezTo>
                    <a:pt x="16197717" y="12700"/>
                    <a:pt x="16286489" y="36322"/>
                    <a:pt x="16344401" y="50800"/>
                  </a:cubicBezTo>
                  <a:cubicBezTo>
                    <a:pt x="16446001" y="76200"/>
                    <a:pt x="16471401" y="254000"/>
                    <a:pt x="16471401" y="350520"/>
                  </a:cubicBezTo>
                  <a:lnTo>
                    <a:pt x="16471401" y="1065149"/>
                  </a:lnTo>
                  <a:cubicBezTo>
                    <a:pt x="16471401" y="1065149"/>
                    <a:pt x="16484101" y="1433830"/>
                    <a:pt x="16484101" y="1466850"/>
                  </a:cubicBezTo>
                  <a:cubicBezTo>
                    <a:pt x="16484101" y="1499870"/>
                    <a:pt x="16461623" y="1607820"/>
                    <a:pt x="16443716" y="1654048"/>
                  </a:cubicBezTo>
                  <a:cubicBezTo>
                    <a:pt x="16418697" y="1718691"/>
                    <a:pt x="16428856" y="1775587"/>
                    <a:pt x="16377041" y="1819783"/>
                  </a:cubicBezTo>
                  <a:cubicBezTo>
                    <a:pt x="16340973" y="1850644"/>
                    <a:pt x="16286871" y="1887982"/>
                    <a:pt x="16241658" y="1905127"/>
                  </a:cubicBezTo>
                  <a:cubicBezTo>
                    <a:pt x="16196447" y="1922272"/>
                    <a:pt x="16138661" y="1918970"/>
                    <a:pt x="16082781" y="1931670"/>
                  </a:cubicBezTo>
                  <a:close/>
                </a:path>
              </a:pathLst>
            </a:custGeom>
            <a:solidFill>
              <a:srgbClr val="FAF7E8"/>
            </a:solidFill>
          </p:spPr>
        </p:sp>
      </p:grpSp>
      <p:sp>
        <p:nvSpPr>
          <p:cNvPr id="12" name="Freeform 12"/>
          <p:cNvSpPr/>
          <p:nvPr/>
        </p:nvSpPr>
        <p:spPr>
          <a:xfrm>
            <a:off x="521998" y="9184734"/>
            <a:ext cx="1787082" cy="675842"/>
          </a:xfrm>
          <a:custGeom>
            <a:avLst/>
            <a:gdLst/>
            <a:ahLst/>
            <a:cxnLst/>
            <a:rect l="l" t="t" r="r" b="b"/>
            <a:pathLst>
              <a:path w="1787082" h="675842">
                <a:moveTo>
                  <a:pt x="0" y="0"/>
                </a:moveTo>
                <a:lnTo>
                  <a:pt x="1787082" y="0"/>
                </a:lnTo>
                <a:lnTo>
                  <a:pt x="1787082" y="675842"/>
                </a:lnTo>
                <a:lnTo>
                  <a:pt x="0" y="67584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TextBox 13"/>
          <p:cNvSpPr txBox="1"/>
          <p:nvPr/>
        </p:nvSpPr>
        <p:spPr>
          <a:xfrm>
            <a:off x="1715841" y="3531927"/>
            <a:ext cx="6132760" cy="5539978"/>
          </a:xfrm>
          <a:prstGeom prst="rect">
            <a:avLst/>
          </a:prstGeom>
        </p:spPr>
        <p:txBody>
          <a:bodyPr wrap="square" lIns="0" tIns="0" rIns="0" bIns="0" rtlCol="0" anchor="t">
            <a:spAutoFit/>
          </a:bodyPr>
          <a:lstStyle/>
          <a:p>
            <a:r>
              <a:rPr lang="id-ID" sz="2400" b="1" noProof="1"/>
              <a:t>● Mengelola kode secara terpusat</a:t>
            </a:r>
            <a:r>
              <a:rPr lang="id-ID" sz="2400" noProof="1"/>
              <a:t>: dengan </a:t>
            </a:r>
            <a:r>
              <a:rPr lang="id-ID" sz="2400" i="1" noProof="1"/>
              <a:t>inheritance</a:t>
            </a:r>
            <a:r>
              <a:rPr lang="id-ID" sz="2400" noProof="1"/>
              <a:t>, perubahan pada </a:t>
            </a:r>
            <a:r>
              <a:rPr lang="id-ID" sz="2400" i="1" noProof="1"/>
              <a:t>class</a:t>
            </a:r>
            <a:r>
              <a:rPr lang="id-ID" sz="2400" noProof="1"/>
              <a:t> induk secara otomatis berlaku untuk semua </a:t>
            </a:r>
            <a:r>
              <a:rPr lang="id-ID" sz="2400" i="1" noProof="1"/>
              <a:t>class</a:t>
            </a:r>
            <a:r>
              <a:rPr lang="id-ID" sz="2400" noProof="1"/>
              <a:t> turunan. Hal ini memudahkan dalam pemeliharaan dan modifikasi kode, terutama dalam program skala besar.</a:t>
            </a:r>
          </a:p>
          <a:p>
            <a:r>
              <a:rPr lang="id-ID" sz="2400" b="1" noProof="1"/>
              <a:t>● Konsistensi</a:t>
            </a:r>
            <a:r>
              <a:rPr lang="id-ID" sz="2400" noProof="1"/>
              <a:t>: </a:t>
            </a:r>
            <a:r>
              <a:rPr lang="id-ID" sz="2400" i="1" noProof="1"/>
              <a:t>inheritance</a:t>
            </a:r>
            <a:r>
              <a:rPr lang="id-ID" sz="2400" noProof="1"/>
              <a:t> memastikan semua </a:t>
            </a:r>
            <a:r>
              <a:rPr lang="id-ID" sz="2400" i="1" noProof="1"/>
              <a:t>class</a:t>
            </a:r>
            <a:r>
              <a:rPr lang="id-ID" sz="2400" noProof="1"/>
              <a:t> turunan memiliki </a:t>
            </a:r>
            <a:r>
              <a:rPr lang="id-ID" sz="2400" i="1" noProof="1"/>
              <a:t>set</a:t>
            </a:r>
            <a:r>
              <a:rPr lang="id-ID" sz="2400" noProof="1"/>
              <a:t> properti dan metode standar dari </a:t>
            </a:r>
            <a:r>
              <a:rPr lang="id-ID" sz="2400" i="1" noProof="1"/>
              <a:t>class</a:t>
            </a:r>
            <a:r>
              <a:rPr lang="id-ID" sz="2400" noProof="1"/>
              <a:t> induk, menjadikan sistem lebih seragam.</a:t>
            </a:r>
          </a:p>
          <a:p>
            <a:r>
              <a:rPr lang="id-ID" sz="2400" b="1" noProof="1"/>
              <a:t>● Optimasi penggunaan sumber daya</a:t>
            </a:r>
            <a:r>
              <a:rPr lang="id-ID" sz="2400" noProof="1"/>
              <a:t>: dengan menggunakan kembali kode yang ada, </a:t>
            </a:r>
            <a:r>
              <a:rPr lang="id-ID" sz="2400" i="1" noProof="1"/>
              <a:t>inheritance</a:t>
            </a:r>
            <a:r>
              <a:rPr lang="id-ID" sz="2400" noProof="1"/>
              <a:t> membantu pengoptimalan penggunaan sumber daya, seperti penggunaan memori.</a:t>
            </a:r>
          </a:p>
        </p:txBody>
      </p:sp>
      <p:sp>
        <p:nvSpPr>
          <p:cNvPr id="14" name="TextBox 14"/>
          <p:cNvSpPr txBox="1"/>
          <p:nvPr/>
        </p:nvSpPr>
        <p:spPr>
          <a:xfrm>
            <a:off x="10092780" y="3517665"/>
            <a:ext cx="6455269" cy="5539978"/>
          </a:xfrm>
          <a:prstGeom prst="rect">
            <a:avLst/>
          </a:prstGeom>
        </p:spPr>
        <p:txBody>
          <a:bodyPr lIns="0" tIns="0" rIns="0" bIns="0" rtlCol="0" anchor="t">
            <a:spAutoFit/>
          </a:bodyPr>
          <a:lstStyle/>
          <a:p>
            <a:r>
              <a:rPr lang="id-ID" sz="2400" b="1" noProof="1"/>
              <a:t>●</a:t>
            </a:r>
            <a:r>
              <a:rPr lang="en-US" sz="2400" b="1" noProof="1"/>
              <a:t> </a:t>
            </a:r>
            <a:r>
              <a:rPr lang="id-ID" sz="2400" b="1" noProof="1"/>
              <a:t>Skalabilitas</a:t>
            </a:r>
            <a:r>
              <a:rPr lang="id-ID" sz="2400" noProof="1"/>
              <a:t>: </a:t>
            </a:r>
            <a:r>
              <a:rPr lang="id-ID" sz="2400" i="1" noProof="1"/>
              <a:t>inheritance</a:t>
            </a:r>
            <a:r>
              <a:rPr lang="id-ID" sz="2400" noProof="1"/>
              <a:t> menyediakan skalabilitas dengan memungkinkan penambahan </a:t>
            </a:r>
            <a:r>
              <a:rPr lang="id-ID" sz="2400" i="1" noProof="1"/>
              <a:t>class</a:t>
            </a:r>
            <a:r>
              <a:rPr lang="id-ID" sz="2400" noProof="1"/>
              <a:t> baru ke dalam hierarki </a:t>
            </a:r>
            <a:r>
              <a:rPr lang="id-ID" sz="2400" i="1" noProof="1"/>
              <a:t>class</a:t>
            </a:r>
            <a:r>
              <a:rPr lang="id-ID" sz="2400" noProof="1"/>
              <a:t> yang ada. </a:t>
            </a:r>
            <a:r>
              <a:rPr lang="id-ID" sz="2400" i="1" noProof="1"/>
              <a:t>Class </a:t>
            </a:r>
            <a:r>
              <a:rPr lang="id-ID" sz="2400" noProof="1"/>
              <a:t>turunan baru dapat mewarisi properti dan metode dari </a:t>
            </a:r>
            <a:r>
              <a:rPr lang="id-ID" sz="2400" i="1" noProof="1"/>
              <a:t>class</a:t>
            </a:r>
            <a:r>
              <a:rPr lang="id-ID" sz="2400" noProof="1"/>
              <a:t> dasar dan mengintegrasikan fungsionalitas baru atau unik sesuai kebutuhan.</a:t>
            </a:r>
          </a:p>
          <a:p>
            <a:r>
              <a:rPr lang="id-ID" sz="2400" b="1" noProof="1"/>
              <a:t>●</a:t>
            </a:r>
            <a:r>
              <a:rPr lang="en-US" sz="2400" b="1" noProof="1"/>
              <a:t> </a:t>
            </a:r>
            <a:r>
              <a:rPr lang="id-ID" sz="2400" b="1" noProof="1"/>
              <a:t>Menghindari duplikasi dan redundansi data</a:t>
            </a:r>
            <a:r>
              <a:rPr lang="id-ID" sz="2400" noProof="1"/>
              <a:t>: </a:t>
            </a:r>
            <a:r>
              <a:rPr lang="id-ID" sz="2400" i="1" noProof="1"/>
              <a:t>inheritance</a:t>
            </a:r>
            <a:r>
              <a:rPr lang="id-ID" sz="2400" noProof="1"/>
              <a:t> membantu menghindari duplikasi dan redundansi data, di mana hal ini penting untuk menjaga integritas dan keefisienan kode.</a:t>
            </a:r>
          </a:p>
          <a:p>
            <a:r>
              <a:rPr lang="id-ID" sz="2400" b="1" noProof="1"/>
              <a:t>●</a:t>
            </a:r>
            <a:r>
              <a:rPr lang="en-US" sz="2400" b="1" noProof="1"/>
              <a:t> </a:t>
            </a:r>
            <a:r>
              <a:rPr lang="id-ID" sz="2400" b="1" noProof="1"/>
              <a:t>Membuat objek yang lebih dominan:</a:t>
            </a:r>
            <a:r>
              <a:rPr lang="id-ID" sz="2400" noProof="1"/>
              <a:t> </a:t>
            </a:r>
            <a:r>
              <a:rPr lang="id-ID" sz="2400" i="1" noProof="1"/>
              <a:t>inheritance</a:t>
            </a:r>
            <a:r>
              <a:rPr lang="id-ID" sz="2400" noProof="1"/>
              <a:t> digunakan untuk menciptakan objek yang lebih dominan dengan menggabungkan dan memperluas fungsionalitas dari </a:t>
            </a:r>
            <a:r>
              <a:rPr lang="id-ID" sz="2400" i="1" noProof="1"/>
              <a:t>class</a:t>
            </a:r>
            <a:r>
              <a:rPr lang="id-ID" sz="2400" noProof="1"/>
              <a:t> yang ada.</a:t>
            </a:r>
          </a:p>
        </p:txBody>
      </p:sp>
      <p:sp>
        <p:nvSpPr>
          <p:cNvPr id="17" name="TextBox 17"/>
          <p:cNvSpPr txBox="1"/>
          <p:nvPr/>
        </p:nvSpPr>
        <p:spPr>
          <a:xfrm>
            <a:off x="4912608" y="1170961"/>
            <a:ext cx="8462785" cy="923330"/>
          </a:xfrm>
          <a:prstGeom prst="rect">
            <a:avLst/>
          </a:prstGeom>
        </p:spPr>
        <p:txBody>
          <a:bodyPr lIns="0" tIns="0" rIns="0" bIns="0" rtlCol="0" anchor="t">
            <a:spAutoFit/>
          </a:bodyPr>
          <a:lstStyle/>
          <a:p>
            <a:pPr algn="ctr"/>
            <a:r>
              <a:rPr lang="id-ID" sz="6000" b="1" noProof="1"/>
              <a:t>Keunggulan Inheritance</a:t>
            </a:r>
          </a:p>
        </p:txBody>
      </p:sp>
      <p:sp>
        <p:nvSpPr>
          <p:cNvPr id="18" name="Freeform 18"/>
          <p:cNvSpPr/>
          <p:nvPr/>
        </p:nvSpPr>
        <p:spPr>
          <a:xfrm>
            <a:off x="17294329" y="-89836"/>
            <a:ext cx="993671" cy="1273937"/>
          </a:xfrm>
          <a:custGeom>
            <a:avLst/>
            <a:gdLst/>
            <a:ahLst/>
            <a:cxnLst/>
            <a:rect l="l" t="t" r="r" b="b"/>
            <a:pathLst>
              <a:path w="993671" h="1273937">
                <a:moveTo>
                  <a:pt x="0" y="0"/>
                </a:moveTo>
                <a:lnTo>
                  <a:pt x="993671" y="0"/>
                </a:lnTo>
                <a:lnTo>
                  <a:pt x="993671" y="1273937"/>
                </a:lnTo>
                <a:lnTo>
                  <a:pt x="0" y="127393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724A"/>
        </a:solidFill>
        <a:effectLst/>
      </p:bgPr>
    </p:bg>
    <p:spTree>
      <p:nvGrpSpPr>
        <p:cNvPr id="1" name=""/>
        <p:cNvGrpSpPr/>
        <p:nvPr/>
      </p:nvGrpSpPr>
      <p:grpSpPr>
        <a:xfrm>
          <a:off x="0" y="0"/>
          <a:ext cx="0" cy="0"/>
          <a:chOff x="0" y="0"/>
          <a:chExt cx="0" cy="0"/>
        </a:xfrm>
      </p:grpSpPr>
      <p:grpSp>
        <p:nvGrpSpPr>
          <p:cNvPr id="2" name="Group 2"/>
          <p:cNvGrpSpPr/>
          <p:nvPr/>
        </p:nvGrpSpPr>
        <p:grpSpPr>
          <a:xfrm>
            <a:off x="1028149" y="353791"/>
            <a:ext cx="16230600" cy="1078323"/>
            <a:chOff x="0" y="0"/>
            <a:chExt cx="16484228" cy="1937258"/>
          </a:xfrm>
        </p:grpSpPr>
        <p:sp>
          <p:nvSpPr>
            <p:cNvPr id="3" name="Freeform 3"/>
            <p:cNvSpPr/>
            <p:nvPr/>
          </p:nvSpPr>
          <p:spPr>
            <a:xfrm>
              <a:off x="-127" y="127"/>
              <a:ext cx="16484101" cy="1944243"/>
            </a:xfrm>
            <a:custGeom>
              <a:avLst/>
              <a:gdLst/>
              <a:ahLst/>
              <a:cxnLst/>
              <a:rect l="l" t="t" r="r" b="b"/>
              <a:pathLst>
                <a:path w="16484101" h="1944243">
                  <a:moveTo>
                    <a:pt x="16083035" y="1931543"/>
                  </a:moveTo>
                  <a:cubicBezTo>
                    <a:pt x="16027155" y="1944243"/>
                    <a:pt x="16001755" y="1931543"/>
                    <a:pt x="15944605" y="1931543"/>
                  </a:cubicBezTo>
                  <a:cubicBezTo>
                    <a:pt x="15887455" y="1931543"/>
                    <a:pt x="15796397" y="1918843"/>
                    <a:pt x="15796397"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965052" y="0"/>
                  </a:lnTo>
                  <a:cubicBezTo>
                    <a:pt x="16065128" y="0"/>
                    <a:pt x="16133581" y="12700"/>
                    <a:pt x="16133581" y="12700"/>
                  </a:cubicBezTo>
                  <a:cubicBezTo>
                    <a:pt x="16197717" y="12700"/>
                    <a:pt x="16286489" y="36322"/>
                    <a:pt x="16344401" y="50800"/>
                  </a:cubicBezTo>
                  <a:cubicBezTo>
                    <a:pt x="16446001" y="76200"/>
                    <a:pt x="16471401" y="254000"/>
                    <a:pt x="16471401" y="350520"/>
                  </a:cubicBezTo>
                  <a:lnTo>
                    <a:pt x="16471401" y="1065149"/>
                  </a:lnTo>
                  <a:cubicBezTo>
                    <a:pt x="16471401" y="1065149"/>
                    <a:pt x="16484101" y="1433830"/>
                    <a:pt x="16484101" y="1466850"/>
                  </a:cubicBezTo>
                  <a:cubicBezTo>
                    <a:pt x="16484101" y="1499870"/>
                    <a:pt x="16461623" y="1607820"/>
                    <a:pt x="16443716" y="1654048"/>
                  </a:cubicBezTo>
                  <a:cubicBezTo>
                    <a:pt x="16418697" y="1718691"/>
                    <a:pt x="16428856" y="1775587"/>
                    <a:pt x="16377041" y="1819783"/>
                  </a:cubicBezTo>
                  <a:cubicBezTo>
                    <a:pt x="16340973" y="1850644"/>
                    <a:pt x="16286871" y="1887982"/>
                    <a:pt x="16241658" y="1905127"/>
                  </a:cubicBezTo>
                  <a:cubicBezTo>
                    <a:pt x="16196447" y="1922272"/>
                    <a:pt x="16138661" y="1918970"/>
                    <a:pt x="16082781" y="1931670"/>
                  </a:cubicBezTo>
                  <a:close/>
                </a:path>
              </a:pathLst>
            </a:custGeom>
            <a:solidFill>
              <a:srgbClr val="FAF7E8"/>
            </a:solidFill>
          </p:spPr>
        </p:sp>
      </p:grpSp>
      <p:grpSp>
        <p:nvGrpSpPr>
          <p:cNvPr id="4" name="Group 4"/>
          <p:cNvGrpSpPr/>
          <p:nvPr/>
        </p:nvGrpSpPr>
        <p:grpSpPr>
          <a:xfrm>
            <a:off x="457200" y="2576680"/>
            <a:ext cx="5067299" cy="6596198"/>
            <a:chOff x="0" y="0"/>
            <a:chExt cx="5051749" cy="4223254"/>
          </a:xfrm>
        </p:grpSpPr>
        <p:sp>
          <p:nvSpPr>
            <p:cNvPr id="5" name="Freeform 5"/>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EBD8A9"/>
            </a:solidFill>
          </p:spPr>
        </p:sp>
      </p:grpSp>
      <p:grpSp>
        <p:nvGrpSpPr>
          <p:cNvPr id="6" name="Group 6"/>
          <p:cNvGrpSpPr/>
          <p:nvPr/>
        </p:nvGrpSpPr>
        <p:grpSpPr>
          <a:xfrm>
            <a:off x="5831137" y="1562100"/>
            <a:ext cx="12228263" cy="8610600"/>
            <a:chOff x="0" y="0"/>
            <a:chExt cx="5051749" cy="4223254"/>
          </a:xfrm>
        </p:grpSpPr>
        <p:sp>
          <p:nvSpPr>
            <p:cNvPr id="7" name="Freeform 7"/>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FAF7E8"/>
            </a:solidFill>
          </p:spPr>
        </p:sp>
      </p:grpSp>
      <p:sp>
        <p:nvSpPr>
          <p:cNvPr id="8" name="Freeform 8"/>
          <p:cNvSpPr/>
          <p:nvPr/>
        </p:nvSpPr>
        <p:spPr>
          <a:xfrm flipH="1" flipV="1">
            <a:off x="457200" y="6820702"/>
            <a:ext cx="2142136" cy="1651392"/>
          </a:xfrm>
          <a:custGeom>
            <a:avLst/>
            <a:gdLst/>
            <a:ahLst/>
            <a:cxnLst/>
            <a:rect l="l" t="t" r="r" b="b"/>
            <a:pathLst>
              <a:path w="2142136" h="1651392">
                <a:moveTo>
                  <a:pt x="2142136" y="1651393"/>
                </a:moveTo>
                <a:lnTo>
                  <a:pt x="0" y="1651393"/>
                </a:lnTo>
                <a:lnTo>
                  <a:pt x="0" y="0"/>
                </a:lnTo>
                <a:lnTo>
                  <a:pt x="2142136" y="0"/>
                </a:lnTo>
                <a:lnTo>
                  <a:pt x="2142136" y="1651393"/>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4622886" y="2719483"/>
            <a:ext cx="1208251" cy="1323781"/>
          </a:xfrm>
          <a:custGeom>
            <a:avLst/>
            <a:gdLst/>
            <a:ahLst/>
            <a:cxnLst/>
            <a:rect l="l" t="t" r="r" b="b"/>
            <a:pathLst>
              <a:path w="1208251" h="1323781">
                <a:moveTo>
                  <a:pt x="0" y="0"/>
                </a:moveTo>
                <a:lnTo>
                  <a:pt x="1208251" y="0"/>
                </a:lnTo>
                <a:lnTo>
                  <a:pt x="1208251" y="1323781"/>
                </a:lnTo>
                <a:lnTo>
                  <a:pt x="0" y="13237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229192" y="2117986"/>
            <a:ext cx="3144935" cy="3869607"/>
          </a:xfrm>
          <a:custGeom>
            <a:avLst/>
            <a:gdLst/>
            <a:ahLst/>
            <a:cxnLst/>
            <a:rect l="l" t="t" r="r" b="b"/>
            <a:pathLst>
              <a:path w="3144935" h="3869607">
                <a:moveTo>
                  <a:pt x="0" y="0"/>
                </a:moveTo>
                <a:lnTo>
                  <a:pt x="3144935" y="0"/>
                </a:lnTo>
                <a:lnTo>
                  <a:pt x="3144935" y="3869608"/>
                </a:lnTo>
                <a:lnTo>
                  <a:pt x="0" y="38696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192399" y="681478"/>
            <a:ext cx="13901723" cy="453970"/>
          </a:xfrm>
          <a:prstGeom prst="rect">
            <a:avLst/>
          </a:prstGeom>
        </p:spPr>
        <p:txBody>
          <a:bodyPr wrap="square" lIns="0" tIns="0" rIns="0" bIns="0" rtlCol="0" anchor="t">
            <a:spAutoFit/>
          </a:bodyPr>
          <a:lstStyle/>
          <a:p>
            <a:pPr lvl="0" algn="ctr">
              <a:lnSpc>
                <a:spcPts val="3359"/>
              </a:lnSpc>
            </a:pPr>
            <a:r>
              <a:rPr lang="id-ID" sz="3600" noProof="1"/>
              <a:t>Adapun jenis-jenis </a:t>
            </a:r>
            <a:r>
              <a:rPr lang="id-ID" sz="3600" i="1" noProof="1"/>
              <a:t>inheritance</a:t>
            </a:r>
            <a:r>
              <a:rPr lang="id-ID" sz="3600" noProof="1"/>
              <a:t> dalam </a:t>
            </a:r>
            <a:r>
              <a:rPr lang="id-ID" sz="3600" b="1" i="1" noProof="1"/>
              <a:t>pemrograman berorientasi objek</a:t>
            </a:r>
            <a:r>
              <a:rPr lang="id-ID" sz="3600" i="1" noProof="1"/>
              <a:t>:</a:t>
            </a:r>
            <a:endParaRPr lang="id-ID" sz="3600" noProof="1">
              <a:solidFill>
                <a:srgbClr val="3F2F4B"/>
              </a:solidFill>
              <a:latin typeface="Farro"/>
              <a:ea typeface="Farro"/>
              <a:cs typeface="Farro"/>
              <a:sym typeface="Farro"/>
            </a:endParaRPr>
          </a:p>
        </p:txBody>
      </p:sp>
      <p:sp>
        <p:nvSpPr>
          <p:cNvPr id="15" name="TextBox 15"/>
          <p:cNvSpPr txBox="1"/>
          <p:nvPr/>
        </p:nvSpPr>
        <p:spPr>
          <a:xfrm>
            <a:off x="6636885" y="1690007"/>
            <a:ext cx="11193915" cy="8463855"/>
          </a:xfrm>
          <a:prstGeom prst="rect">
            <a:avLst/>
          </a:prstGeom>
        </p:spPr>
        <p:txBody>
          <a:bodyPr wrap="square" lIns="0" tIns="0" rIns="0" bIns="0" rtlCol="0" anchor="t">
            <a:spAutoFit/>
          </a:bodyPr>
          <a:lstStyle/>
          <a:p>
            <a:r>
              <a:rPr lang="id-ID" sz="2200" b="1" noProof="1"/>
              <a:t>#1 Single inheritance</a:t>
            </a:r>
          </a:p>
          <a:p>
            <a:r>
              <a:rPr lang="id-ID" sz="2200" i="1" noProof="1"/>
              <a:t>Single inheritance</a:t>
            </a:r>
            <a:r>
              <a:rPr lang="id-ID" sz="2200" noProof="1"/>
              <a:t> terjadi ketika sebuah </a:t>
            </a:r>
            <a:r>
              <a:rPr lang="id-ID" sz="2200" i="1" noProof="1"/>
              <a:t>class</a:t>
            </a:r>
            <a:r>
              <a:rPr lang="id-ID" sz="2200" noProof="1"/>
              <a:t> turunan hanya mewarisi dari satu </a:t>
            </a:r>
            <a:r>
              <a:rPr lang="id-ID" sz="2200" i="1" noProof="1"/>
              <a:t>class</a:t>
            </a:r>
            <a:r>
              <a:rPr lang="id-ID" sz="2200" noProof="1"/>
              <a:t> induk. Ini adalah bentuk pewarisan yang paling sederhana, di mana </a:t>
            </a:r>
            <a:r>
              <a:rPr lang="id-ID" sz="2200" i="1" noProof="1"/>
              <a:t>class</a:t>
            </a:r>
            <a:r>
              <a:rPr lang="id-ID" sz="2200" noProof="1"/>
              <a:t> turunan mendapatkan semua metode dan properti dari satu </a:t>
            </a:r>
            <a:r>
              <a:rPr lang="id-ID" sz="2200" i="1" noProof="1"/>
              <a:t>class</a:t>
            </a:r>
            <a:r>
              <a:rPr lang="id-ID" sz="2200" noProof="1"/>
              <a:t> induk saja.</a:t>
            </a:r>
          </a:p>
          <a:p>
            <a:r>
              <a:rPr lang="id-ID" sz="2200" b="1" noProof="1"/>
              <a:t>#2 Multiple inheritance</a:t>
            </a:r>
          </a:p>
          <a:p>
            <a:r>
              <a:rPr lang="id-ID" sz="2200" i="1" noProof="1"/>
              <a:t>Multiple inheritance</a:t>
            </a:r>
            <a:r>
              <a:rPr lang="id-ID" sz="2200" noProof="1"/>
              <a:t> memungkinkan sebuah </a:t>
            </a:r>
            <a:r>
              <a:rPr lang="id-ID" sz="2200" i="1" noProof="1"/>
              <a:t>class</a:t>
            </a:r>
            <a:r>
              <a:rPr lang="id-ID" sz="2200" noProof="1"/>
              <a:t> turunan untuk mewarisi dari lebih dari satu </a:t>
            </a:r>
            <a:r>
              <a:rPr lang="id-ID" sz="2200" i="1" noProof="1"/>
              <a:t>class</a:t>
            </a:r>
            <a:r>
              <a:rPr lang="id-ID" sz="2200" noProof="1"/>
              <a:t> induk. Artinya, </a:t>
            </a:r>
            <a:r>
              <a:rPr lang="id-ID" sz="2200" i="1" noProof="1"/>
              <a:t>class</a:t>
            </a:r>
            <a:r>
              <a:rPr lang="id-ID" sz="2200" noProof="1"/>
              <a:t> turunan dapat menggabungkan fungsionalitas dari beberapa </a:t>
            </a:r>
            <a:r>
              <a:rPr lang="id-ID" sz="2200" i="1" noProof="1"/>
              <a:t>class</a:t>
            </a:r>
            <a:r>
              <a:rPr lang="id-ID" sz="2200" noProof="1"/>
              <a:t> induk.</a:t>
            </a:r>
          </a:p>
          <a:p>
            <a:r>
              <a:rPr lang="id-ID" sz="2200" i="1" noProof="1"/>
              <a:t>Multiple inheritance</a:t>
            </a:r>
            <a:r>
              <a:rPr lang="id-ID" sz="2200" noProof="1"/>
              <a:t> lebih kompleks dan harus ditangani dengan hati-hati untuk menghindari masalah seperti </a:t>
            </a:r>
            <a:r>
              <a:rPr lang="id-ID" sz="2200" i="1" noProof="1"/>
              <a:t>diamond problem</a:t>
            </a:r>
            <a:r>
              <a:rPr lang="id-ID" sz="2200" noProof="1"/>
              <a:t>, di mana </a:t>
            </a:r>
            <a:r>
              <a:rPr lang="id-ID" sz="2200" i="1" noProof="1"/>
              <a:t>class</a:t>
            </a:r>
            <a:r>
              <a:rPr lang="id-ID" sz="2200" noProof="1"/>
              <a:t> turunan mewarisi dari dua </a:t>
            </a:r>
            <a:r>
              <a:rPr lang="id-ID" sz="2200" i="1" noProof="1"/>
              <a:t>class</a:t>
            </a:r>
            <a:r>
              <a:rPr lang="id-ID" sz="2200" noProof="1"/>
              <a:t> induk yang memiliki </a:t>
            </a:r>
            <a:r>
              <a:rPr lang="id-ID" sz="2200" i="1" noProof="1"/>
              <a:t>class</a:t>
            </a:r>
            <a:r>
              <a:rPr lang="id-ID" sz="2200" noProof="1"/>
              <a:t> dasar sama.</a:t>
            </a:r>
          </a:p>
          <a:p>
            <a:r>
              <a:rPr lang="id-ID" sz="2200" b="1" noProof="1"/>
              <a:t>#3 Multilevel inheritance</a:t>
            </a:r>
          </a:p>
          <a:p>
            <a:r>
              <a:rPr lang="id-ID" sz="2200" noProof="1"/>
              <a:t>Dalam </a:t>
            </a:r>
            <a:r>
              <a:rPr lang="id-ID" sz="2200" i="1" noProof="1"/>
              <a:t>multilevel inheritance</a:t>
            </a:r>
            <a:r>
              <a:rPr lang="id-ID" sz="2200" noProof="1"/>
              <a:t>, sebuah </a:t>
            </a:r>
            <a:r>
              <a:rPr lang="id-ID" sz="2200" i="1" noProof="1"/>
              <a:t>class</a:t>
            </a:r>
            <a:r>
              <a:rPr lang="id-ID" sz="2200" noProof="1"/>
              <a:t> turunan mewarisi dari </a:t>
            </a:r>
            <a:r>
              <a:rPr lang="id-ID" sz="2200" i="1" noProof="1"/>
              <a:t>class</a:t>
            </a:r>
            <a:r>
              <a:rPr lang="id-ID" sz="2200" noProof="1"/>
              <a:t> turunan lain, sementara </a:t>
            </a:r>
            <a:r>
              <a:rPr lang="id-ID" sz="2200" i="1" noProof="1"/>
              <a:t>class </a:t>
            </a:r>
            <a:r>
              <a:rPr lang="id-ID" sz="2200" noProof="1"/>
              <a:t>yang sendiri mewarisi dari </a:t>
            </a:r>
            <a:r>
              <a:rPr lang="id-ID" sz="2200" i="1" noProof="1"/>
              <a:t>class</a:t>
            </a:r>
            <a:r>
              <a:rPr lang="id-ID" sz="2200" noProof="1"/>
              <a:t> induk. </a:t>
            </a:r>
          </a:p>
          <a:p>
            <a:r>
              <a:rPr lang="id-ID" sz="2200" noProof="1"/>
              <a:t>Jenis ini menciptakan "rantai" pewarisan. Misalnya, </a:t>
            </a:r>
            <a:r>
              <a:rPr lang="id-ID" sz="2200" i="1" noProof="1"/>
              <a:t>class</a:t>
            </a:r>
            <a:r>
              <a:rPr lang="id-ID" sz="2200" noProof="1"/>
              <a:t> C mewarisi dari </a:t>
            </a:r>
            <a:r>
              <a:rPr lang="id-ID" sz="2200" i="1" noProof="1"/>
              <a:t>class</a:t>
            </a:r>
            <a:r>
              <a:rPr lang="id-ID" sz="2200" noProof="1"/>
              <a:t> B, dan </a:t>
            </a:r>
            <a:r>
              <a:rPr lang="id-ID" sz="2200" i="1" noProof="1"/>
              <a:t>class</a:t>
            </a:r>
            <a:r>
              <a:rPr lang="id-ID" sz="2200" noProof="1"/>
              <a:t> B mewarisi dari </a:t>
            </a:r>
            <a:r>
              <a:rPr lang="id-ID" sz="2200" i="1" noProof="1"/>
              <a:t>class</a:t>
            </a:r>
            <a:r>
              <a:rPr lang="id-ID" sz="2200" noProof="1"/>
              <a:t> A.</a:t>
            </a:r>
          </a:p>
          <a:p>
            <a:r>
              <a:rPr lang="id-ID" sz="2200" b="1" noProof="1"/>
              <a:t>#4 Hierarchical inheritance</a:t>
            </a:r>
          </a:p>
          <a:p>
            <a:r>
              <a:rPr lang="id-ID" sz="2200" i="1" noProof="1"/>
              <a:t>Hierarchical inheritance</a:t>
            </a:r>
            <a:r>
              <a:rPr lang="id-ID" sz="2200" noProof="1"/>
              <a:t> terjadi saat beberapa </a:t>
            </a:r>
            <a:r>
              <a:rPr lang="id-ID" sz="2200" i="1" noProof="1"/>
              <a:t>class</a:t>
            </a:r>
            <a:r>
              <a:rPr lang="id-ID" sz="2200" noProof="1"/>
              <a:t> turunan mewarisi dari satu </a:t>
            </a:r>
            <a:r>
              <a:rPr lang="id-ID" sz="2200" i="1" noProof="1"/>
              <a:t>class</a:t>
            </a:r>
            <a:r>
              <a:rPr lang="id-ID" sz="2200" noProof="1"/>
              <a:t> induk yang sama. Jenis ini sering digunakan untuk mengelompokkan fungsionalitas yang serupa ke dalam satu </a:t>
            </a:r>
            <a:r>
              <a:rPr lang="id-ID" sz="2200" i="1" noProof="1"/>
              <a:t>class</a:t>
            </a:r>
            <a:r>
              <a:rPr lang="id-ID" sz="2200" noProof="1"/>
              <a:t> induk, sementara memungkinkan variasi dalam </a:t>
            </a:r>
            <a:r>
              <a:rPr lang="id-ID" sz="2200" i="1" noProof="1"/>
              <a:t>class</a:t>
            </a:r>
            <a:r>
              <a:rPr lang="id-ID" sz="2200" noProof="1"/>
              <a:t> turunan.</a:t>
            </a:r>
          </a:p>
          <a:p>
            <a:r>
              <a:rPr lang="id-ID" sz="2200" b="1" noProof="1"/>
              <a:t>#5 Hybrid inheritance</a:t>
            </a:r>
          </a:p>
          <a:p>
            <a:r>
              <a:rPr lang="id-ID" sz="2200" i="1" noProof="1"/>
              <a:t>Hybrid inheritance</a:t>
            </a:r>
            <a:r>
              <a:rPr lang="id-ID" sz="2200" noProof="1"/>
              <a:t> adalah kombinasi dari dua atau lebih jenis </a:t>
            </a:r>
            <a:r>
              <a:rPr lang="id-ID" sz="2200" i="1" noProof="1"/>
              <a:t>inheritance</a:t>
            </a:r>
            <a:r>
              <a:rPr lang="id-ID" sz="2200" noProof="1"/>
              <a:t> yang sebelumnya sudah disebutkan di atas. Kondisi ini sering terjadi dalam sistem yang lebih kompleks, di mana berbagai bentuk </a:t>
            </a:r>
            <a:r>
              <a:rPr lang="id-ID" sz="2200" i="1" noProof="1"/>
              <a:t>inheritance</a:t>
            </a:r>
            <a:r>
              <a:rPr lang="id-ID" sz="2200" noProof="1"/>
              <a:t> dipakai bersama-sama untuk mencapai fleksibilitas dan efisiensi yang diinginkan.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4A35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663005"/>
            <a:ext cx="16230600" cy="1907451"/>
            <a:chOff x="0" y="0"/>
            <a:chExt cx="16484228" cy="1937258"/>
          </a:xfrm>
        </p:grpSpPr>
        <p:sp>
          <p:nvSpPr>
            <p:cNvPr id="3" name="Freeform 3"/>
            <p:cNvSpPr/>
            <p:nvPr/>
          </p:nvSpPr>
          <p:spPr>
            <a:xfrm>
              <a:off x="-127" y="127"/>
              <a:ext cx="16484101" cy="1944243"/>
            </a:xfrm>
            <a:custGeom>
              <a:avLst/>
              <a:gdLst/>
              <a:ahLst/>
              <a:cxnLst/>
              <a:rect l="l" t="t" r="r" b="b"/>
              <a:pathLst>
                <a:path w="16484101" h="1944243">
                  <a:moveTo>
                    <a:pt x="16083035" y="1931543"/>
                  </a:moveTo>
                  <a:cubicBezTo>
                    <a:pt x="16027155" y="1944243"/>
                    <a:pt x="16001755" y="1931543"/>
                    <a:pt x="15944605" y="1931543"/>
                  </a:cubicBezTo>
                  <a:cubicBezTo>
                    <a:pt x="15887455" y="1931543"/>
                    <a:pt x="15796397" y="1918843"/>
                    <a:pt x="15796397" y="1918843"/>
                  </a:cubicBezTo>
                  <a:lnTo>
                    <a:pt x="707771" y="1918843"/>
                  </a:lnTo>
                  <a:lnTo>
                    <a:pt x="631063" y="1906143"/>
                  </a:lnTo>
                  <a:cubicBezTo>
                    <a:pt x="631063" y="1906143"/>
                    <a:pt x="533400" y="1918843"/>
                    <a:pt x="457581" y="1906143"/>
                  </a:cubicBezTo>
                  <a:cubicBezTo>
                    <a:pt x="381762" y="1893443"/>
                    <a:pt x="296418" y="1906143"/>
                    <a:pt x="296418" y="1906143"/>
                  </a:cubicBezTo>
                  <a:cubicBezTo>
                    <a:pt x="240284" y="1906143"/>
                    <a:pt x="162814" y="1901825"/>
                    <a:pt x="119507" y="1872615"/>
                  </a:cubicBezTo>
                  <a:cubicBezTo>
                    <a:pt x="47371" y="1823974"/>
                    <a:pt x="25400" y="1753743"/>
                    <a:pt x="0" y="1647952"/>
                  </a:cubicBezTo>
                  <a:lnTo>
                    <a:pt x="0" y="1447419"/>
                  </a:lnTo>
                  <a:cubicBezTo>
                    <a:pt x="0" y="1447419"/>
                    <a:pt x="12700" y="1362456"/>
                    <a:pt x="12700" y="1304163"/>
                  </a:cubicBezTo>
                  <a:cubicBezTo>
                    <a:pt x="12700" y="1245870"/>
                    <a:pt x="0" y="1155954"/>
                    <a:pt x="0" y="1155954"/>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15965052" y="0"/>
                  </a:lnTo>
                  <a:cubicBezTo>
                    <a:pt x="16065128" y="0"/>
                    <a:pt x="16133581" y="12700"/>
                    <a:pt x="16133581" y="12700"/>
                  </a:cubicBezTo>
                  <a:cubicBezTo>
                    <a:pt x="16197717" y="12700"/>
                    <a:pt x="16286489" y="36322"/>
                    <a:pt x="16344401" y="50800"/>
                  </a:cubicBezTo>
                  <a:cubicBezTo>
                    <a:pt x="16446001" y="76200"/>
                    <a:pt x="16471401" y="254000"/>
                    <a:pt x="16471401" y="350520"/>
                  </a:cubicBezTo>
                  <a:lnTo>
                    <a:pt x="16471401" y="1065149"/>
                  </a:lnTo>
                  <a:cubicBezTo>
                    <a:pt x="16471401" y="1065149"/>
                    <a:pt x="16484101" y="1433830"/>
                    <a:pt x="16484101" y="1466850"/>
                  </a:cubicBezTo>
                  <a:cubicBezTo>
                    <a:pt x="16484101" y="1499870"/>
                    <a:pt x="16461623" y="1607820"/>
                    <a:pt x="16443716" y="1654048"/>
                  </a:cubicBezTo>
                  <a:cubicBezTo>
                    <a:pt x="16418697" y="1718691"/>
                    <a:pt x="16428856" y="1775587"/>
                    <a:pt x="16377041" y="1819783"/>
                  </a:cubicBezTo>
                  <a:cubicBezTo>
                    <a:pt x="16340973" y="1850644"/>
                    <a:pt x="16286871" y="1887982"/>
                    <a:pt x="16241658" y="1905127"/>
                  </a:cubicBezTo>
                  <a:cubicBezTo>
                    <a:pt x="16196447" y="1922272"/>
                    <a:pt x="16138661" y="1918970"/>
                    <a:pt x="16082781" y="1931670"/>
                  </a:cubicBezTo>
                  <a:close/>
                </a:path>
              </a:pathLst>
            </a:custGeom>
            <a:solidFill>
              <a:srgbClr val="FAF7E8"/>
            </a:solidFill>
          </p:spPr>
        </p:sp>
      </p:grpSp>
      <p:sp>
        <p:nvSpPr>
          <p:cNvPr id="4" name="TextBox 4"/>
          <p:cNvSpPr txBox="1"/>
          <p:nvPr/>
        </p:nvSpPr>
        <p:spPr>
          <a:xfrm>
            <a:off x="3602369" y="797581"/>
            <a:ext cx="11083262" cy="1075294"/>
          </a:xfrm>
          <a:prstGeom prst="rect">
            <a:avLst/>
          </a:prstGeom>
        </p:spPr>
        <p:txBody>
          <a:bodyPr lIns="0" tIns="0" rIns="0" bIns="0" rtlCol="0" anchor="t">
            <a:spAutoFit/>
          </a:bodyPr>
          <a:lstStyle/>
          <a:p>
            <a:pPr lvl="0" algn="ctr">
              <a:lnSpc>
                <a:spcPts val="9900"/>
              </a:lnSpc>
              <a:spcBef>
                <a:spcPct val="0"/>
              </a:spcBef>
            </a:pPr>
            <a:r>
              <a:rPr lang="id-ID" sz="4000" b="1" noProof="1">
                <a:solidFill>
                  <a:srgbClr val="3F2F4B"/>
                </a:solidFill>
                <a:latin typeface="Tw Cen MT Condensed Extra Bold" panose="020B0803020202020204" pitchFamily="34" charset="0"/>
                <a:ea typeface="Kirang Haerang"/>
                <a:cs typeface="Kirang Haerang"/>
                <a:sym typeface="Kirang Haerang"/>
              </a:rPr>
              <a:t>Kapan kita dapat menerapkan inheritance? </a:t>
            </a:r>
          </a:p>
        </p:txBody>
      </p:sp>
      <p:sp>
        <p:nvSpPr>
          <p:cNvPr id="5" name="Freeform 5"/>
          <p:cNvSpPr/>
          <p:nvPr/>
        </p:nvSpPr>
        <p:spPr>
          <a:xfrm flipH="1">
            <a:off x="313847" y="8474126"/>
            <a:ext cx="5503049" cy="2081153"/>
          </a:xfrm>
          <a:custGeom>
            <a:avLst/>
            <a:gdLst/>
            <a:ahLst/>
            <a:cxnLst/>
            <a:rect l="l" t="t" r="r" b="b"/>
            <a:pathLst>
              <a:path w="5503049" h="2081153">
                <a:moveTo>
                  <a:pt x="5503050" y="0"/>
                </a:moveTo>
                <a:lnTo>
                  <a:pt x="0" y="0"/>
                </a:lnTo>
                <a:lnTo>
                  <a:pt x="0" y="2081154"/>
                </a:lnTo>
                <a:lnTo>
                  <a:pt x="5503050" y="2081154"/>
                </a:lnTo>
                <a:lnTo>
                  <a:pt x="550305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6" name="Group 6"/>
          <p:cNvGrpSpPr/>
          <p:nvPr/>
        </p:nvGrpSpPr>
        <p:grpSpPr>
          <a:xfrm>
            <a:off x="987486" y="2729462"/>
            <a:ext cx="7877175" cy="7443237"/>
            <a:chOff x="0" y="0"/>
            <a:chExt cx="5051749" cy="4223254"/>
          </a:xfrm>
        </p:grpSpPr>
        <p:sp>
          <p:nvSpPr>
            <p:cNvPr id="7" name="Freeform 7"/>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EBD8A9"/>
            </a:solidFill>
          </p:spPr>
        </p:sp>
      </p:grpSp>
      <p:sp>
        <p:nvSpPr>
          <p:cNvPr id="8" name="Freeform 8"/>
          <p:cNvSpPr/>
          <p:nvPr/>
        </p:nvSpPr>
        <p:spPr>
          <a:xfrm>
            <a:off x="16875167" y="6897487"/>
            <a:ext cx="1658413" cy="1816986"/>
          </a:xfrm>
          <a:custGeom>
            <a:avLst/>
            <a:gdLst/>
            <a:ahLst/>
            <a:cxnLst/>
            <a:rect l="l" t="t" r="r" b="b"/>
            <a:pathLst>
              <a:path w="1658413" h="1816986">
                <a:moveTo>
                  <a:pt x="0" y="0"/>
                </a:moveTo>
                <a:lnTo>
                  <a:pt x="1658413" y="0"/>
                </a:lnTo>
                <a:lnTo>
                  <a:pt x="1658413" y="1816987"/>
                </a:lnTo>
                <a:lnTo>
                  <a:pt x="0" y="181698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grpSp>
        <p:nvGrpSpPr>
          <p:cNvPr id="9" name="Group 9"/>
          <p:cNvGrpSpPr/>
          <p:nvPr/>
        </p:nvGrpSpPr>
        <p:grpSpPr>
          <a:xfrm>
            <a:off x="9382125" y="2729686"/>
            <a:ext cx="7877175" cy="7455548"/>
            <a:chOff x="0" y="0"/>
            <a:chExt cx="5051749" cy="4223254"/>
          </a:xfrm>
        </p:grpSpPr>
        <p:sp>
          <p:nvSpPr>
            <p:cNvPr id="10" name="Freeform 10"/>
            <p:cNvSpPr/>
            <p:nvPr/>
          </p:nvSpPr>
          <p:spPr>
            <a:xfrm>
              <a:off x="-127" y="127"/>
              <a:ext cx="5051622" cy="4230239"/>
            </a:xfrm>
            <a:custGeom>
              <a:avLst/>
              <a:gdLst/>
              <a:ahLst/>
              <a:cxnLst/>
              <a:rect l="l" t="t" r="r" b="b"/>
              <a:pathLst>
                <a:path w="5051622" h="4230239">
                  <a:moveTo>
                    <a:pt x="4650556" y="4217539"/>
                  </a:moveTo>
                  <a:cubicBezTo>
                    <a:pt x="4594676" y="4230239"/>
                    <a:pt x="4569276" y="4217539"/>
                    <a:pt x="4512126" y="4217539"/>
                  </a:cubicBezTo>
                  <a:cubicBezTo>
                    <a:pt x="4454976" y="4217539"/>
                    <a:pt x="4363917" y="4204839"/>
                    <a:pt x="4363917" y="4204839"/>
                  </a:cubicBezTo>
                  <a:lnTo>
                    <a:pt x="707771" y="4204839"/>
                  </a:lnTo>
                  <a:lnTo>
                    <a:pt x="631063" y="4192139"/>
                  </a:lnTo>
                  <a:cubicBezTo>
                    <a:pt x="631063" y="4192139"/>
                    <a:pt x="533400" y="4204839"/>
                    <a:pt x="457581" y="4192139"/>
                  </a:cubicBezTo>
                  <a:cubicBezTo>
                    <a:pt x="381762" y="4179439"/>
                    <a:pt x="296418" y="4192139"/>
                    <a:pt x="296418" y="4192139"/>
                  </a:cubicBezTo>
                  <a:cubicBezTo>
                    <a:pt x="240284" y="4192139"/>
                    <a:pt x="162814" y="4187821"/>
                    <a:pt x="119507" y="4158611"/>
                  </a:cubicBezTo>
                  <a:cubicBezTo>
                    <a:pt x="47371" y="4109970"/>
                    <a:pt x="25400" y="4039739"/>
                    <a:pt x="0" y="3933948"/>
                  </a:cubicBezTo>
                  <a:lnTo>
                    <a:pt x="0" y="3733415"/>
                  </a:lnTo>
                  <a:cubicBezTo>
                    <a:pt x="0" y="3733415"/>
                    <a:pt x="12700" y="3648452"/>
                    <a:pt x="12700" y="3590159"/>
                  </a:cubicBezTo>
                  <a:cubicBezTo>
                    <a:pt x="12700" y="3531866"/>
                    <a:pt x="0" y="3441950"/>
                    <a:pt x="0" y="3441950"/>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4532573" y="0"/>
                  </a:lnTo>
                  <a:cubicBezTo>
                    <a:pt x="4632649" y="0"/>
                    <a:pt x="4701102" y="12700"/>
                    <a:pt x="4701102" y="12700"/>
                  </a:cubicBezTo>
                  <a:cubicBezTo>
                    <a:pt x="4765237" y="12700"/>
                    <a:pt x="4854010" y="36322"/>
                    <a:pt x="4911922" y="50800"/>
                  </a:cubicBezTo>
                  <a:cubicBezTo>
                    <a:pt x="5013522" y="76200"/>
                    <a:pt x="5038922" y="254000"/>
                    <a:pt x="5038922" y="350520"/>
                  </a:cubicBezTo>
                  <a:lnTo>
                    <a:pt x="5038922" y="3351145"/>
                  </a:lnTo>
                  <a:cubicBezTo>
                    <a:pt x="5038922" y="3351145"/>
                    <a:pt x="5051622" y="3719826"/>
                    <a:pt x="5051622" y="3752846"/>
                  </a:cubicBezTo>
                  <a:cubicBezTo>
                    <a:pt x="5051622" y="3785866"/>
                    <a:pt x="5029143" y="3893816"/>
                    <a:pt x="5011236" y="3940044"/>
                  </a:cubicBezTo>
                  <a:cubicBezTo>
                    <a:pt x="4986217" y="4004687"/>
                    <a:pt x="4996377" y="4061583"/>
                    <a:pt x="4944561" y="4105779"/>
                  </a:cubicBezTo>
                  <a:cubicBezTo>
                    <a:pt x="4908493" y="4136640"/>
                    <a:pt x="4854391" y="4173978"/>
                    <a:pt x="4809179" y="4191123"/>
                  </a:cubicBezTo>
                  <a:cubicBezTo>
                    <a:pt x="4763967" y="4208268"/>
                    <a:pt x="4706182" y="4204966"/>
                    <a:pt x="4650302" y="4217666"/>
                  </a:cubicBezTo>
                  <a:close/>
                </a:path>
              </a:pathLst>
            </a:custGeom>
            <a:solidFill>
              <a:srgbClr val="EBD8A9"/>
            </a:solidFill>
          </p:spPr>
        </p:sp>
      </p:grpSp>
      <p:sp>
        <p:nvSpPr>
          <p:cNvPr id="11" name="TextBox 11"/>
          <p:cNvSpPr txBox="1"/>
          <p:nvPr/>
        </p:nvSpPr>
        <p:spPr>
          <a:xfrm>
            <a:off x="1137460" y="3038887"/>
            <a:ext cx="7366889" cy="1604093"/>
          </a:xfrm>
          <a:prstGeom prst="rect">
            <a:avLst/>
          </a:prstGeom>
        </p:spPr>
        <p:txBody>
          <a:bodyPr wrap="square" lIns="0" tIns="0" rIns="0" bIns="0" rtlCol="0" anchor="t">
            <a:spAutoFit/>
          </a:bodyPr>
          <a:lstStyle/>
          <a:p>
            <a:pPr lvl="0" algn="just">
              <a:lnSpc>
                <a:spcPts val="2520"/>
              </a:lnSpc>
              <a:spcBef>
                <a:spcPct val="0"/>
              </a:spcBef>
            </a:pPr>
            <a:r>
              <a:rPr lang="id-ID" sz="2400" noProof="1">
                <a:solidFill>
                  <a:srgbClr val="3F2F4B"/>
                </a:solidFill>
                <a:latin typeface="Arial" panose="020B0604020202020204" pitchFamily="34" charset="0"/>
                <a:ea typeface="Farro Bold"/>
                <a:cs typeface="Arial" panose="020B0604020202020204" pitchFamily="34" charset="0"/>
                <a:sym typeface="Farro Bold"/>
              </a:rPr>
              <a:t>Dalam konsep dasar inheritance dikatakan bahwa suatu subclass adalah tidak lain hanya memperluas (extend) parent class-nya. kita baru perlu menerapkan inheritance pada saat kita menjumpai ada suatu class yang perlu memperluas class lain yang sudah ada. </a:t>
            </a:r>
            <a:endParaRPr lang="id-ID" sz="2400" u="none" strike="noStrike" noProof="1">
              <a:solidFill>
                <a:srgbClr val="3F2F4B"/>
              </a:solidFill>
              <a:latin typeface="Arial" panose="020B0604020202020204" pitchFamily="34" charset="0"/>
              <a:ea typeface="Farro Bold"/>
              <a:cs typeface="Arial" panose="020B0604020202020204" pitchFamily="34" charset="0"/>
              <a:sym typeface="Farro Bold"/>
            </a:endParaRPr>
          </a:p>
        </p:txBody>
      </p:sp>
      <p:sp>
        <p:nvSpPr>
          <p:cNvPr id="12" name="TextBox 12"/>
          <p:cNvSpPr txBox="1"/>
          <p:nvPr/>
        </p:nvSpPr>
        <p:spPr>
          <a:xfrm>
            <a:off x="9576776" y="3428604"/>
            <a:ext cx="7573764" cy="5770811"/>
          </a:xfrm>
          <a:prstGeom prst="rect">
            <a:avLst/>
          </a:prstGeom>
        </p:spPr>
        <p:txBody>
          <a:bodyPr wrap="square" lIns="0" tIns="0" rIns="0" bIns="0" rtlCol="0" anchor="t">
            <a:spAutoFit/>
          </a:bodyPr>
          <a:lstStyle/>
          <a:p>
            <a:pPr lvl="0">
              <a:lnSpc>
                <a:spcPts val="2500"/>
              </a:lnSpc>
              <a:spcBef>
                <a:spcPct val="0"/>
              </a:spcBef>
            </a:pP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Dari 2 buah class tersebut, kita lihat class </a:t>
            </a:r>
            <a:r>
              <a:rPr lang="id-ID" sz="2100" b="1" i="1" noProof="1">
                <a:solidFill>
                  <a:srgbClr val="FF0000"/>
                </a:solidFill>
                <a:latin typeface="Bahnschrift SemiBold" panose="020B0502040204020203" pitchFamily="34" charset="0"/>
                <a:ea typeface="Farro Bold"/>
                <a:cs typeface="Arial" panose="020B0604020202020204" pitchFamily="34" charset="0"/>
                <a:sym typeface="Farro Bold"/>
              </a:rPr>
              <a:t>Snack</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mempunyai data </a:t>
            </a:r>
            <a:r>
              <a:rPr lang="en-US" sz="2100" noProof="1">
                <a:solidFill>
                  <a:srgbClr val="3F2F4B"/>
                </a:solidFill>
                <a:latin typeface="Bahnschrift SemiBold" panose="020B0502040204020203" pitchFamily="34" charset="0"/>
                <a:ea typeface="Farro Bold"/>
                <a:cs typeface="Arial" panose="020B0604020202020204" pitchFamily="34" charset="0"/>
                <a:sym typeface="Farro Bold"/>
              </a:rPr>
              <a:t>atribut</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yang identik sama dengan class </a:t>
            </a:r>
            <a:r>
              <a:rPr lang="en-US" sz="2100" b="1" i="1" noProof="1">
                <a:solidFill>
                  <a:srgbClr val="C00000"/>
                </a:solidFill>
                <a:latin typeface="Bahnschrift SemiBold" panose="020B0502040204020203" pitchFamily="34" charset="0"/>
                <a:ea typeface="Farro Bold"/>
                <a:cs typeface="Arial" panose="020B0604020202020204" pitchFamily="34" charset="0"/>
                <a:sym typeface="Farro Bold"/>
              </a:rPr>
              <a:t>Makanan</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hanya saja ada atribut data ukuran. Sebenarnya yang terjadi disana adalah class </a:t>
            </a:r>
            <a:r>
              <a:rPr lang="id-ID" sz="2100" b="1" i="1" noProof="1">
                <a:solidFill>
                  <a:srgbClr val="FF0000"/>
                </a:solidFill>
                <a:latin typeface="Bahnschrift SemiBold" panose="020B0502040204020203" pitchFamily="34" charset="0"/>
                <a:ea typeface="Farro Bold"/>
                <a:cs typeface="Arial" panose="020B0604020202020204" pitchFamily="34" charset="0"/>
                <a:sym typeface="Farro Bold"/>
              </a:rPr>
              <a:t>Snack</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merupakan perluasan dari class </a:t>
            </a:r>
            <a:r>
              <a:rPr lang="id-ID" sz="2100" b="1" i="1" noProof="1">
                <a:solidFill>
                  <a:srgbClr val="C00000"/>
                </a:solidFill>
                <a:latin typeface="Bahnschrift SemiBold" panose="020B0502040204020203" pitchFamily="34" charset="0"/>
                <a:ea typeface="Farro Bold"/>
                <a:cs typeface="Arial" panose="020B0604020202020204" pitchFamily="34" charset="0"/>
                <a:sym typeface="Farro Bold"/>
              </a:rPr>
              <a:t>Makanan</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dengan tambahan data atribut ukuran. Disinilah kita perlu memakai konsep inheritance, sehingga class </a:t>
            </a:r>
            <a:r>
              <a:rPr lang="id-ID" sz="2100" b="1" i="1" noProof="1">
                <a:solidFill>
                  <a:srgbClr val="FF0000"/>
                </a:solidFill>
                <a:latin typeface="Bahnschrift SemiBold" panose="020B0502040204020203" pitchFamily="34" charset="0"/>
                <a:ea typeface="Farro Bold"/>
                <a:cs typeface="Arial" panose="020B0604020202020204" pitchFamily="34" charset="0"/>
                <a:sym typeface="Farro Bold"/>
              </a:rPr>
              <a:t>Snack</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dapat kita tuliskan seperti berikut : </a:t>
            </a:r>
          </a:p>
          <a:p>
            <a:pPr lvl="0">
              <a:lnSpc>
                <a:spcPts val="2500"/>
              </a:lnSpc>
              <a:spcBef>
                <a:spcPct val="0"/>
              </a:spcBef>
            </a:pPr>
            <a:endParaRPr lang="id-ID" sz="2100" noProof="1">
              <a:solidFill>
                <a:srgbClr val="3F2F4B"/>
              </a:solidFill>
              <a:latin typeface="Bahnschrift SemiBold" panose="020B0502040204020203" pitchFamily="34" charset="0"/>
              <a:ea typeface="Farro Bold"/>
              <a:cs typeface="Arial" panose="020B0604020202020204" pitchFamily="34" charset="0"/>
              <a:sym typeface="Farro Bold"/>
            </a:endParaRPr>
          </a:p>
          <a:p>
            <a:pPr lvl="0">
              <a:lnSpc>
                <a:spcPts val="2500"/>
              </a:lnSpc>
              <a:spcBef>
                <a:spcPct val="0"/>
              </a:spcBef>
            </a:pP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public class Snack extends Makanan { </a:t>
            </a:r>
          </a:p>
          <a:p>
            <a:pPr lvl="0">
              <a:lnSpc>
                <a:spcPts val="2500"/>
              </a:lnSpc>
              <a:spcBef>
                <a:spcPct val="0"/>
              </a:spcBef>
            </a:pP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public int Ukuran;</a:t>
            </a:r>
          </a:p>
          <a:p>
            <a:pPr lvl="0">
              <a:lnSpc>
                <a:spcPts val="2500"/>
              </a:lnSpc>
              <a:spcBef>
                <a:spcPct val="0"/>
              </a:spcBef>
            </a:pP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a:t>
            </a:r>
            <a:endParaRPr lang="en-US" sz="2100" noProof="1">
              <a:solidFill>
                <a:srgbClr val="3F2F4B"/>
              </a:solidFill>
              <a:latin typeface="Bahnschrift SemiBold" panose="020B0502040204020203" pitchFamily="34" charset="0"/>
              <a:ea typeface="Farro Bold"/>
              <a:cs typeface="Arial" panose="020B0604020202020204" pitchFamily="34" charset="0"/>
              <a:sym typeface="Farro Bold"/>
            </a:endParaRPr>
          </a:p>
          <a:p>
            <a:pPr lvl="0">
              <a:lnSpc>
                <a:spcPts val="2500"/>
              </a:lnSpc>
              <a:spcBef>
                <a:spcPct val="0"/>
              </a:spcBef>
            </a:pPr>
            <a:endParaRPr lang="id-ID" sz="2100" noProof="1">
              <a:solidFill>
                <a:srgbClr val="3F2F4B"/>
              </a:solidFill>
              <a:latin typeface="Bahnschrift SemiBold" panose="020B0502040204020203" pitchFamily="34" charset="0"/>
              <a:ea typeface="Farro Bold"/>
              <a:cs typeface="Arial" panose="020B0604020202020204" pitchFamily="34" charset="0"/>
              <a:sym typeface="Farro Bold"/>
            </a:endParaRPr>
          </a:p>
          <a:p>
            <a:pPr lvl="0">
              <a:lnSpc>
                <a:spcPts val="2500"/>
              </a:lnSpc>
              <a:spcBef>
                <a:spcPct val="0"/>
              </a:spcBef>
            </a:pP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Pada saat class </a:t>
            </a:r>
            <a:r>
              <a:rPr lang="id-ID" sz="2100" b="1" i="1" noProof="1">
                <a:solidFill>
                  <a:srgbClr val="FF0000"/>
                </a:solidFill>
                <a:latin typeface="Bahnschrift SemiBold" panose="020B0502040204020203" pitchFamily="34" charset="0"/>
                <a:ea typeface="Farro Bold"/>
                <a:cs typeface="Arial" panose="020B0604020202020204" pitchFamily="34" charset="0"/>
                <a:sym typeface="Farro Bold"/>
              </a:rPr>
              <a:t>Snack</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menurunkan atau memperluas (extend) class </a:t>
            </a:r>
            <a:r>
              <a:rPr lang="id-ID" sz="2100" b="1" i="1" noProof="1">
                <a:solidFill>
                  <a:srgbClr val="C00000"/>
                </a:solidFill>
                <a:latin typeface="Bahnschrift SemiBold" panose="020B0502040204020203" pitchFamily="34" charset="0"/>
                <a:ea typeface="Farro Bold"/>
                <a:cs typeface="Arial" panose="020B0604020202020204" pitchFamily="34" charset="0"/>
                <a:sym typeface="Farro Bold"/>
              </a:rPr>
              <a:t>Makanan</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maka ia mewarisi data </a:t>
            </a:r>
            <a:r>
              <a:rPr lang="en-US" sz="2100" noProof="1">
                <a:solidFill>
                  <a:srgbClr val="3F2F4B"/>
                </a:solidFill>
                <a:latin typeface="Bahnschrift SemiBold" panose="020B0502040204020203" pitchFamily="34" charset="0"/>
                <a:ea typeface="Farro Bold"/>
                <a:cs typeface="Arial" panose="020B0604020202020204" pitchFamily="34" charset="0"/>
                <a:sym typeface="Farro Bold"/>
              </a:rPr>
              <a:t>atribut</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yang dipunyai oleh class </a:t>
            </a:r>
            <a:r>
              <a:rPr lang="id-ID" sz="2100" b="1" i="1" noProof="1">
                <a:solidFill>
                  <a:srgbClr val="C00000"/>
                </a:solidFill>
                <a:latin typeface="Bahnschrift SemiBold" panose="020B0502040204020203" pitchFamily="34" charset="0"/>
                <a:ea typeface="Farro Bold"/>
                <a:cs typeface="Arial" panose="020B0604020202020204" pitchFamily="34" charset="0"/>
                <a:sym typeface="Farro Bold"/>
              </a:rPr>
              <a:t>Makanan</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Dengan demikian, class </a:t>
            </a:r>
            <a:r>
              <a:rPr lang="id-ID" sz="2100" b="1" i="1" noProof="1">
                <a:solidFill>
                  <a:srgbClr val="FF0000"/>
                </a:solidFill>
                <a:latin typeface="Bahnschrift SemiBold" panose="020B0502040204020203" pitchFamily="34" charset="0"/>
                <a:ea typeface="Farro Bold"/>
                <a:cs typeface="Arial" panose="020B0604020202020204" pitchFamily="34" charset="0"/>
                <a:sym typeface="Farro Bold"/>
              </a:rPr>
              <a:t>Snack</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mempunyai data </a:t>
            </a:r>
            <a:r>
              <a:rPr lang="en-US" sz="2100" noProof="1">
                <a:solidFill>
                  <a:srgbClr val="3F2F4B"/>
                </a:solidFill>
                <a:latin typeface="Bahnschrift SemiBold" panose="020B0502040204020203" pitchFamily="34" charset="0"/>
                <a:ea typeface="Farro Bold"/>
                <a:cs typeface="Arial" panose="020B0604020202020204" pitchFamily="34" charset="0"/>
                <a:sym typeface="Farro Bold"/>
              </a:rPr>
              <a:t>atribut</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yang diwarisi oleh class </a:t>
            </a:r>
            <a:r>
              <a:rPr lang="id-ID" sz="2100" b="1" i="1" noProof="1">
                <a:solidFill>
                  <a:srgbClr val="C00000"/>
                </a:solidFill>
                <a:latin typeface="Bahnschrift SemiBold" panose="020B0502040204020203" pitchFamily="34" charset="0"/>
                <a:ea typeface="Farro Bold"/>
                <a:cs typeface="Arial" panose="020B0604020202020204" pitchFamily="34" charset="0"/>
                <a:sym typeface="Farro Bold"/>
              </a:rPr>
              <a:t>Makanan</a:t>
            </a:r>
            <a:r>
              <a:rPr lang="id-ID" sz="2100" noProof="1">
                <a:solidFill>
                  <a:srgbClr val="3F2F4B"/>
                </a:solidFill>
                <a:latin typeface="Bahnschrift SemiBold" panose="020B0502040204020203" pitchFamily="34" charset="0"/>
                <a:ea typeface="Farro Bold"/>
                <a:cs typeface="Arial" panose="020B0604020202020204" pitchFamily="34" charset="0"/>
                <a:sym typeface="Farro Bold"/>
              </a:rPr>
              <a:t> (atribut rasa &amp; harga), ditambah dengan data atribut yang ia punyai (atribut ukuran). </a:t>
            </a:r>
            <a:endParaRPr lang="id-ID" sz="2100" u="none" strike="noStrike" noProof="1">
              <a:solidFill>
                <a:srgbClr val="3F2F4B"/>
              </a:solidFill>
              <a:latin typeface="Bahnschrift SemiBold" panose="020B0502040204020203" pitchFamily="34" charset="0"/>
              <a:ea typeface="Farro Bold"/>
              <a:cs typeface="Arial" panose="020B0604020202020204" pitchFamily="34" charset="0"/>
              <a:sym typeface="Farro Bold"/>
            </a:endParaRPr>
          </a:p>
        </p:txBody>
      </p:sp>
      <p:sp>
        <p:nvSpPr>
          <p:cNvPr id="16" name="TextBox 16"/>
          <p:cNvSpPr txBox="1"/>
          <p:nvPr/>
        </p:nvSpPr>
        <p:spPr>
          <a:xfrm>
            <a:off x="1137460" y="4846577"/>
            <a:ext cx="7726805" cy="5135060"/>
          </a:xfrm>
          <a:prstGeom prst="rect">
            <a:avLst/>
          </a:prstGeom>
        </p:spPr>
        <p:txBody>
          <a:bodyPr wrap="square" lIns="0" tIns="0" rIns="0" bIns="0" rtlCol="0" anchor="t">
            <a:spAutoFit/>
          </a:bodyPr>
          <a:lstStyle/>
          <a:p>
            <a:pPr lvl="0">
              <a:lnSpc>
                <a:spcPts val="2500"/>
              </a:lnSpc>
            </a:pPr>
            <a:r>
              <a:rPr lang="id-ID" sz="2400" noProof="1">
                <a:solidFill>
                  <a:srgbClr val="3F2F4B"/>
                </a:solidFill>
                <a:latin typeface="Farro"/>
                <a:ea typeface="Farro"/>
                <a:cs typeface="Farro"/>
                <a:sym typeface="Farro"/>
              </a:rPr>
              <a:t>●</a:t>
            </a:r>
            <a:r>
              <a:rPr lang="en-US" sz="2400" noProof="1">
                <a:solidFill>
                  <a:srgbClr val="3F2F4B"/>
                </a:solidFill>
                <a:latin typeface="Farro"/>
                <a:ea typeface="Farro"/>
                <a:cs typeface="Farro"/>
                <a:sym typeface="Farro"/>
              </a:rPr>
              <a:t> </a:t>
            </a:r>
            <a:r>
              <a:rPr lang="id-ID" sz="2400" noProof="1">
                <a:solidFill>
                  <a:srgbClr val="3F2F4B"/>
                </a:solidFill>
                <a:latin typeface="Farro"/>
                <a:ea typeface="Farro"/>
                <a:cs typeface="Farro"/>
                <a:sym typeface="Farro"/>
              </a:rPr>
              <a:t>Misalnya kita mempunyai suatu class sederhana bernama </a:t>
            </a:r>
            <a:r>
              <a:rPr lang="en-US" sz="2400" b="1" i="1" noProof="1">
                <a:solidFill>
                  <a:srgbClr val="C00000"/>
                </a:solidFill>
                <a:latin typeface="Farro"/>
                <a:ea typeface="Farro"/>
                <a:cs typeface="Farro"/>
                <a:sym typeface="Farro"/>
              </a:rPr>
              <a:t>Makanan</a:t>
            </a:r>
            <a:r>
              <a:rPr lang="id-ID" sz="2400" noProof="1">
                <a:solidFill>
                  <a:srgbClr val="3F2F4B"/>
                </a:solidFill>
                <a:latin typeface="Farro"/>
                <a:ea typeface="Farro"/>
                <a:cs typeface="Farro"/>
                <a:sym typeface="Farro"/>
              </a:rPr>
              <a:t> </a:t>
            </a:r>
            <a:r>
              <a:rPr lang="en-US" sz="2400" noProof="1">
                <a:solidFill>
                  <a:srgbClr val="3F2F4B"/>
                </a:solidFill>
                <a:latin typeface="Farro"/>
                <a:ea typeface="Farro"/>
                <a:cs typeface="Farro"/>
                <a:sym typeface="Farro"/>
              </a:rPr>
              <a:t> </a:t>
            </a:r>
            <a:r>
              <a:rPr lang="id-ID" sz="2400" noProof="1">
                <a:solidFill>
                  <a:srgbClr val="3F2F4B"/>
                </a:solidFill>
                <a:latin typeface="Farro"/>
                <a:ea typeface="Farro"/>
                <a:cs typeface="Farro"/>
                <a:sym typeface="Farro"/>
              </a:rPr>
              <a:t>sebagai berikut : </a:t>
            </a:r>
            <a:endParaRPr lang="en-US" sz="2400" noProof="1">
              <a:solidFill>
                <a:srgbClr val="3F2F4B"/>
              </a:solidFill>
              <a:latin typeface="Farro"/>
              <a:ea typeface="Farro"/>
              <a:cs typeface="Farro"/>
              <a:sym typeface="Farro"/>
            </a:endParaRPr>
          </a:p>
          <a:p>
            <a:pPr lvl="0">
              <a:lnSpc>
                <a:spcPts val="2500"/>
              </a:lnSpc>
            </a:pPr>
            <a:endParaRPr lang="id-ID" sz="2400" noProof="1">
              <a:solidFill>
                <a:srgbClr val="3F2F4B"/>
              </a:solidFill>
              <a:latin typeface="Farro"/>
              <a:ea typeface="Farro"/>
              <a:cs typeface="Farro"/>
              <a:sym typeface="Farro"/>
            </a:endParaRPr>
          </a:p>
          <a:p>
            <a:pPr lvl="0">
              <a:lnSpc>
                <a:spcPts val="2500"/>
              </a:lnSpc>
            </a:pPr>
            <a:r>
              <a:rPr lang="id-ID" sz="2400" noProof="1">
                <a:solidFill>
                  <a:srgbClr val="3F2F4B"/>
                </a:solidFill>
                <a:latin typeface="Farro"/>
                <a:ea typeface="Farro"/>
                <a:cs typeface="Farro"/>
                <a:sym typeface="Farro"/>
              </a:rPr>
              <a:t>public class </a:t>
            </a:r>
            <a:r>
              <a:rPr lang="en-US" sz="2400" noProof="1">
                <a:solidFill>
                  <a:srgbClr val="3F2F4B"/>
                </a:solidFill>
                <a:latin typeface="Farro"/>
                <a:ea typeface="Farro"/>
                <a:cs typeface="Farro"/>
                <a:sym typeface="Farro"/>
              </a:rPr>
              <a:t>makanan</a:t>
            </a:r>
            <a:r>
              <a:rPr lang="id-ID" sz="2400" noProof="1">
                <a:solidFill>
                  <a:srgbClr val="3F2F4B"/>
                </a:solidFill>
                <a:latin typeface="Farro"/>
                <a:ea typeface="Farro"/>
                <a:cs typeface="Farro"/>
                <a:sym typeface="Farro"/>
              </a:rPr>
              <a:t> { </a:t>
            </a:r>
          </a:p>
          <a:p>
            <a:pPr lvl="0">
              <a:lnSpc>
                <a:spcPts val="2500"/>
              </a:lnSpc>
            </a:pPr>
            <a:r>
              <a:rPr lang="id-ID" sz="2400" noProof="1">
                <a:solidFill>
                  <a:srgbClr val="3F2F4B"/>
                </a:solidFill>
                <a:latin typeface="Farro"/>
                <a:ea typeface="Farro"/>
                <a:cs typeface="Farro"/>
                <a:sym typeface="Farro"/>
              </a:rPr>
              <a:t>public String </a:t>
            </a:r>
            <a:r>
              <a:rPr lang="en-US" sz="2400" noProof="1">
                <a:solidFill>
                  <a:srgbClr val="3F2F4B"/>
                </a:solidFill>
                <a:latin typeface="Farro"/>
                <a:ea typeface="Farro"/>
                <a:cs typeface="Farro"/>
                <a:sym typeface="Farro"/>
              </a:rPr>
              <a:t>rasa</a:t>
            </a:r>
            <a:r>
              <a:rPr lang="id-ID" sz="2400" noProof="1">
                <a:solidFill>
                  <a:srgbClr val="3F2F4B"/>
                </a:solidFill>
                <a:latin typeface="Farro"/>
                <a:ea typeface="Farro"/>
                <a:cs typeface="Farro"/>
                <a:sym typeface="Farro"/>
              </a:rPr>
              <a:t>; </a:t>
            </a:r>
          </a:p>
          <a:p>
            <a:pPr lvl="0">
              <a:lnSpc>
                <a:spcPts val="2500"/>
              </a:lnSpc>
            </a:pPr>
            <a:r>
              <a:rPr lang="id-ID" sz="2400" noProof="1">
                <a:solidFill>
                  <a:srgbClr val="3F2F4B"/>
                </a:solidFill>
                <a:latin typeface="Farro"/>
                <a:ea typeface="Farro"/>
                <a:cs typeface="Farro"/>
                <a:sym typeface="Farro"/>
              </a:rPr>
              <a:t>public double </a:t>
            </a:r>
            <a:r>
              <a:rPr lang="en-US" sz="2400" noProof="1">
                <a:solidFill>
                  <a:srgbClr val="3F2F4B"/>
                </a:solidFill>
                <a:latin typeface="Farro"/>
                <a:ea typeface="Farro"/>
                <a:cs typeface="Farro"/>
                <a:sym typeface="Farro"/>
              </a:rPr>
              <a:t>harga</a:t>
            </a:r>
            <a:r>
              <a:rPr lang="id-ID" sz="2400" noProof="1">
                <a:solidFill>
                  <a:srgbClr val="3F2F4B"/>
                </a:solidFill>
                <a:latin typeface="Farro"/>
                <a:ea typeface="Farro"/>
                <a:cs typeface="Farro"/>
                <a:sym typeface="Farro"/>
              </a:rPr>
              <a:t>; </a:t>
            </a:r>
          </a:p>
          <a:p>
            <a:pPr lvl="0">
              <a:lnSpc>
                <a:spcPts val="2500"/>
              </a:lnSpc>
            </a:pPr>
            <a:r>
              <a:rPr lang="id-ID" sz="2400" noProof="1">
                <a:solidFill>
                  <a:srgbClr val="3F2F4B"/>
                </a:solidFill>
                <a:latin typeface="Farro"/>
                <a:ea typeface="Farro"/>
                <a:cs typeface="Farro"/>
                <a:sym typeface="Farro"/>
              </a:rPr>
              <a:t>} </a:t>
            </a:r>
            <a:endParaRPr lang="en-US" sz="2400" noProof="1">
              <a:solidFill>
                <a:srgbClr val="3F2F4B"/>
              </a:solidFill>
              <a:latin typeface="Farro"/>
              <a:ea typeface="Farro"/>
              <a:cs typeface="Farro"/>
              <a:sym typeface="Farro"/>
            </a:endParaRPr>
          </a:p>
          <a:p>
            <a:pPr lvl="0">
              <a:lnSpc>
                <a:spcPts val="2500"/>
              </a:lnSpc>
            </a:pPr>
            <a:endParaRPr lang="id-ID" sz="2400" noProof="1">
              <a:solidFill>
                <a:srgbClr val="3F2F4B"/>
              </a:solidFill>
              <a:latin typeface="Farro"/>
              <a:ea typeface="Farro"/>
              <a:cs typeface="Farro"/>
              <a:sym typeface="Farro"/>
            </a:endParaRPr>
          </a:p>
          <a:p>
            <a:pPr lvl="0">
              <a:lnSpc>
                <a:spcPts val="2500"/>
              </a:lnSpc>
            </a:pPr>
            <a:r>
              <a:rPr lang="id-ID" sz="2400" noProof="1">
                <a:solidFill>
                  <a:srgbClr val="3F2F4B"/>
                </a:solidFill>
                <a:latin typeface="Farro"/>
                <a:ea typeface="Farro"/>
                <a:cs typeface="Farro"/>
                <a:sym typeface="Farro"/>
              </a:rPr>
              <a:t>Selain class tersebut, kita juga mempunyai sebuah class </a:t>
            </a:r>
            <a:r>
              <a:rPr lang="en-US" sz="2400" b="1" i="1" noProof="1">
                <a:solidFill>
                  <a:srgbClr val="FF0000"/>
                </a:solidFill>
                <a:latin typeface="Farro"/>
                <a:ea typeface="Farro"/>
                <a:cs typeface="Farro"/>
                <a:sym typeface="Farro"/>
              </a:rPr>
              <a:t>Snack</a:t>
            </a:r>
            <a:r>
              <a:rPr lang="en-US" sz="2400" noProof="1">
                <a:solidFill>
                  <a:srgbClr val="3F2F4B"/>
                </a:solidFill>
                <a:latin typeface="Farro"/>
                <a:ea typeface="Farro"/>
                <a:cs typeface="Farro"/>
                <a:sym typeface="Farro"/>
              </a:rPr>
              <a:t> </a:t>
            </a:r>
            <a:r>
              <a:rPr lang="id-ID" sz="2400" noProof="1">
                <a:solidFill>
                  <a:srgbClr val="3F2F4B"/>
                </a:solidFill>
                <a:latin typeface="Farro"/>
                <a:ea typeface="Farro"/>
                <a:cs typeface="Farro"/>
                <a:sym typeface="Farro"/>
              </a:rPr>
              <a:t>yang tampak sebagai berikut :</a:t>
            </a:r>
            <a:endParaRPr lang="en-US" sz="2400" noProof="1">
              <a:solidFill>
                <a:srgbClr val="3F2F4B"/>
              </a:solidFill>
              <a:latin typeface="Farro"/>
              <a:ea typeface="Farro"/>
              <a:cs typeface="Farro"/>
              <a:sym typeface="Farro"/>
            </a:endParaRPr>
          </a:p>
          <a:p>
            <a:pPr lvl="0">
              <a:lnSpc>
                <a:spcPts val="2500"/>
              </a:lnSpc>
            </a:pPr>
            <a:r>
              <a:rPr lang="id-ID" sz="2400" noProof="1">
                <a:solidFill>
                  <a:srgbClr val="3F2F4B"/>
                </a:solidFill>
                <a:latin typeface="Farro"/>
                <a:ea typeface="Farro"/>
                <a:cs typeface="Farro"/>
                <a:sym typeface="Farro"/>
              </a:rPr>
              <a:t> </a:t>
            </a:r>
          </a:p>
          <a:p>
            <a:pPr lvl="0">
              <a:lnSpc>
                <a:spcPts val="2500"/>
              </a:lnSpc>
            </a:pPr>
            <a:r>
              <a:rPr lang="id-ID" sz="2400" noProof="1">
                <a:solidFill>
                  <a:srgbClr val="3F2F4B"/>
                </a:solidFill>
                <a:latin typeface="Farro"/>
                <a:ea typeface="Farro"/>
                <a:cs typeface="Farro"/>
                <a:sym typeface="Farro"/>
              </a:rPr>
              <a:t>public class </a:t>
            </a:r>
            <a:r>
              <a:rPr lang="en-US" sz="2400" noProof="1">
                <a:solidFill>
                  <a:srgbClr val="3F2F4B"/>
                </a:solidFill>
                <a:latin typeface="Farro"/>
                <a:ea typeface="Farro"/>
                <a:cs typeface="Farro"/>
                <a:sym typeface="Farro"/>
              </a:rPr>
              <a:t>snack</a:t>
            </a:r>
            <a:r>
              <a:rPr lang="id-ID" sz="2400" noProof="1">
                <a:solidFill>
                  <a:srgbClr val="3F2F4B"/>
                </a:solidFill>
                <a:latin typeface="Farro"/>
                <a:ea typeface="Farro"/>
                <a:cs typeface="Farro"/>
                <a:sym typeface="Farro"/>
              </a:rPr>
              <a:t> { </a:t>
            </a:r>
          </a:p>
          <a:p>
            <a:pPr lvl="0">
              <a:lnSpc>
                <a:spcPts val="2500"/>
              </a:lnSpc>
            </a:pPr>
            <a:r>
              <a:rPr lang="id-ID" sz="2400" noProof="1">
                <a:solidFill>
                  <a:srgbClr val="3F2F4B"/>
                </a:solidFill>
                <a:latin typeface="Farro"/>
                <a:ea typeface="Farro"/>
                <a:cs typeface="Farro"/>
                <a:sym typeface="Farro"/>
              </a:rPr>
              <a:t>public String </a:t>
            </a:r>
            <a:r>
              <a:rPr lang="en-US" sz="2400" noProof="1">
                <a:solidFill>
                  <a:srgbClr val="3F2F4B"/>
                </a:solidFill>
                <a:latin typeface="Farro"/>
                <a:ea typeface="Farro"/>
                <a:cs typeface="Farro"/>
                <a:sym typeface="Farro"/>
              </a:rPr>
              <a:t>rasa</a:t>
            </a:r>
            <a:r>
              <a:rPr lang="id-ID" sz="2400" noProof="1">
                <a:solidFill>
                  <a:srgbClr val="3F2F4B"/>
                </a:solidFill>
                <a:latin typeface="Farro"/>
                <a:ea typeface="Farro"/>
                <a:cs typeface="Farro"/>
                <a:sym typeface="Farro"/>
              </a:rPr>
              <a:t>; </a:t>
            </a:r>
          </a:p>
          <a:p>
            <a:pPr lvl="0">
              <a:lnSpc>
                <a:spcPts val="2500"/>
              </a:lnSpc>
            </a:pPr>
            <a:r>
              <a:rPr lang="id-ID" sz="2400" noProof="1">
                <a:solidFill>
                  <a:srgbClr val="3F2F4B"/>
                </a:solidFill>
                <a:latin typeface="Farro"/>
                <a:ea typeface="Farro"/>
                <a:cs typeface="Farro"/>
                <a:sym typeface="Farro"/>
              </a:rPr>
              <a:t>public double </a:t>
            </a:r>
            <a:r>
              <a:rPr lang="en-US" sz="2400" noProof="1">
                <a:solidFill>
                  <a:srgbClr val="3F2F4B"/>
                </a:solidFill>
                <a:latin typeface="Farro"/>
                <a:ea typeface="Farro"/>
                <a:cs typeface="Farro"/>
                <a:sym typeface="Farro"/>
              </a:rPr>
              <a:t>harga</a:t>
            </a:r>
            <a:r>
              <a:rPr lang="id-ID" sz="2400" noProof="1">
                <a:solidFill>
                  <a:srgbClr val="3F2F4B"/>
                </a:solidFill>
                <a:latin typeface="Farro"/>
                <a:ea typeface="Farro"/>
                <a:cs typeface="Farro"/>
                <a:sym typeface="Farro"/>
              </a:rPr>
              <a:t>; </a:t>
            </a:r>
          </a:p>
          <a:p>
            <a:pPr lvl="0">
              <a:lnSpc>
                <a:spcPts val="2500"/>
              </a:lnSpc>
            </a:pPr>
            <a:r>
              <a:rPr lang="id-ID" sz="2400" noProof="1">
                <a:solidFill>
                  <a:srgbClr val="3F2F4B"/>
                </a:solidFill>
                <a:latin typeface="Farro"/>
                <a:ea typeface="Farro"/>
                <a:cs typeface="Farro"/>
                <a:sym typeface="Farro"/>
              </a:rPr>
              <a:t>public </a:t>
            </a:r>
            <a:r>
              <a:rPr lang="en-US" sz="2400" noProof="1">
                <a:solidFill>
                  <a:srgbClr val="3F2F4B"/>
                </a:solidFill>
                <a:latin typeface="Farro"/>
                <a:ea typeface="Farro"/>
                <a:cs typeface="Farro"/>
                <a:sym typeface="Farro"/>
              </a:rPr>
              <a:t>int</a:t>
            </a:r>
            <a:r>
              <a:rPr lang="id-ID" sz="2400" noProof="1">
                <a:solidFill>
                  <a:srgbClr val="3F2F4B"/>
                </a:solidFill>
                <a:latin typeface="Farro"/>
                <a:ea typeface="Farro"/>
                <a:cs typeface="Farro"/>
                <a:sym typeface="Farro"/>
              </a:rPr>
              <a:t> </a:t>
            </a:r>
            <a:r>
              <a:rPr lang="en-US" sz="2400" noProof="1">
                <a:solidFill>
                  <a:srgbClr val="3F2F4B"/>
                </a:solidFill>
                <a:latin typeface="Farro"/>
                <a:ea typeface="Farro"/>
                <a:cs typeface="Farro"/>
                <a:sym typeface="Farro"/>
              </a:rPr>
              <a:t>ukuran</a:t>
            </a:r>
            <a:r>
              <a:rPr lang="id-ID" sz="2400" noProof="1">
                <a:solidFill>
                  <a:srgbClr val="3F2F4B"/>
                </a:solidFill>
                <a:latin typeface="Farro"/>
                <a:ea typeface="Farro"/>
                <a:cs typeface="Farro"/>
                <a:sym typeface="Farro"/>
              </a:rPr>
              <a:t>;</a:t>
            </a:r>
          </a:p>
          <a:p>
            <a:pPr lvl="0">
              <a:lnSpc>
                <a:spcPts val="2500"/>
              </a:lnSpc>
            </a:pPr>
            <a:r>
              <a:rPr lang="id-ID" sz="2400" noProof="1">
                <a:solidFill>
                  <a:srgbClr val="3F2F4B"/>
                </a:solidFill>
                <a:latin typeface="Farro"/>
                <a:ea typeface="Farro"/>
                <a:cs typeface="Farro"/>
                <a:sym typeface="Farro"/>
              </a:rPr>
              <a:t> } </a:t>
            </a:r>
          </a:p>
        </p:txBody>
      </p:sp>
      <p:sp>
        <p:nvSpPr>
          <p:cNvPr id="55" name="Freeform 55"/>
          <p:cNvSpPr/>
          <p:nvPr/>
        </p:nvSpPr>
        <p:spPr>
          <a:xfrm>
            <a:off x="16891084" y="8719709"/>
            <a:ext cx="1549458" cy="1977267"/>
          </a:xfrm>
          <a:custGeom>
            <a:avLst/>
            <a:gdLst/>
            <a:ahLst/>
            <a:cxnLst/>
            <a:rect l="l" t="t" r="r" b="b"/>
            <a:pathLst>
              <a:path w="1549458" h="1977267">
                <a:moveTo>
                  <a:pt x="0" y="0"/>
                </a:moveTo>
                <a:lnTo>
                  <a:pt x="1549458" y="0"/>
                </a:lnTo>
                <a:lnTo>
                  <a:pt x="1549458" y="1977267"/>
                </a:lnTo>
                <a:lnTo>
                  <a:pt x="0" y="197726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4C583"/>
        </a:solidFill>
        <a:effectLst/>
      </p:bgPr>
    </p:bg>
    <p:spTree>
      <p:nvGrpSpPr>
        <p:cNvPr id="1" name=""/>
        <p:cNvGrpSpPr/>
        <p:nvPr/>
      </p:nvGrpSpPr>
      <p:grpSpPr>
        <a:xfrm>
          <a:off x="0" y="0"/>
          <a:ext cx="0" cy="0"/>
          <a:chOff x="0" y="0"/>
          <a:chExt cx="0" cy="0"/>
        </a:xfrm>
      </p:grpSpPr>
      <p:sp>
        <p:nvSpPr>
          <p:cNvPr id="2" name="Freeform 2"/>
          <p:cNvSpPr/>
          <p:nvPr/>
        </p:nvSpPr>
        <p:spPr>
          <a:xfrm>
            <a:off x="13378528" y="-762031"/>
            <a:ext cx="2480674" cy="2381447"/>
          </a:xfrm>
          <a:custGeom>
            <a:avLst/>
            <a:gdLst/>
            <a:ahLst/>
            <a:cxnLst/>
            <a:rect l="l" t="t" r="r" b="b"/>
            <a:pathLst>
              <a:path w="2480674" h="2381447">
                <a:moveTo>
                  <a:pt x="0" y="0"/>
                </a:moveTo>
                <a:lnTo>
                  <a:pt x="2480674" y="0"/>
                </a:lnTo>
                <a:lnTo>
                  <a:pt x="2480674" y="2381446"/>
                </a:lnTo>
                <a:lnTo>
                  <a:pt x="0" y="238144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226290">
            <a:off x="15464469" y="6216698"/>
            <a:ext cx="1242481" cy="6950945"/>
          </a:xfrm>
          <a:custGeom>
            <a:avLst/>
            <a:gdLst/>
            <a:ahLst/>
            <a:cxnLst/>
            <a:rect l="l" t="t" r="r" b="b"/>
            <a:pathLst>
              <a:path w="1242481" h="6950945">
                <a:moveTo>
                  <a:pt x="0" y="0"/>
                </a:moveTo>
                <a:lnTo>
                  <a:pt x="1242481" y="0"/>
                </a:lnTo>
                <a:lnTo>
                  <a:pt x="1242481" y="6950945"/>
                </a:lnTo>
                <a:lnTo>
                  <a:pt x="0" y="695094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rot="-3457493">
            <a:off x="-1303632" y="3540358"/>
            <a:ext cx="2167051" cy="2296490"/>
          </a:xfrm>
          <a:custGeom>
            <a:avLst/>
            <a:gdLst/>
            <a:ahLst/>
            <a:cxnLst/>
            <a:rect l="l" t="t" r="r" b="b"/>
            <a:pathLst>
              <a:path w="2167051" h="2296490">
                <a:moveTo>
                  <a:pt x="0" y="0"/>
                </a:moveTo>
                <a:lnTo>
                  <a:pt x="2167051" y="0"/>
                </a:lnTo>
                <a:lnTo>
                  <a:pt x="2167051" y="2296490"/>
                </a:lnTo>
                <a:lnTo>
                  <a:pt x="0" y="229649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5" name="Freeform 5"/>
          <p:cNvSpPr/>
          <p:nvPr/>
        </p:nvSpPr>
        <p:spPr>
          <a:xfrm rot="927575">
            <a:off x="1248055" y="3338782"/>
            <a:ext cx="2197244" cy="519349"/>
          </a:xfrm>
          <a:custGeom>
            <a:avLst/>
            <a:gdLst/>
            <a:ahLst/>
            <a:cxnLst/>
            <a:rect l="l" t="t" r="r" b="b"/>
            <a:pathLst>
              <a:path w="2197244" h="519349">
                <a:moveTo>
                  <a:pt x="0" y="0"/>
                </a:moveTo>
                <a:lnTo>
                  <a:pt x="2197244" y="0"/>
                </a:lnTo>
                <a:lnTo>
                  <a:pt x="2197244" y="519349"/>
                </a:lnTo>
                <a:lnTo>
                  <a:pt x="0" y="51934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6" name="Freeform 6"/>
          <p:cNvSpPr/>
          <p:nvPr/>
        </p:nvSpPr>
        <p:spPr>
          <a:xfrm rot="-297438">
            <a:off x="13708291" y="5837545"/>
            <a:ext cx="2065939" cy="2056070"/>
          </a:xfrm>
          <a:custGeom>
            <a:avLst/>
            <a:gdLst/>
            <a:ahLst/>
            <a:cxnLst/>
            <a:rect l="l" t="t" r="r" b="b"/>
            <a:pathLst>
              <a:path w="2065939" h="2056070">
                <a:moveTo>
                  <a:pt x="0" y="0"/>
                </a:moveTo>
                <a:lnTo>
                  <a:pt x="2065939" y="0"/>
                </a:lnTo>
                <a:lnTo>
                  <a:pt x="2065939" y="2056070"/>
                </a:lnTo>
                <a:lnTo>
                  <a:pt x="0" y="205607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7" name="Freeform 7"/>
          <p:cNvSpPr/>
          <p:nvPr/>
        </p:nvSpPr>
        <p:spPr>
          <a:xfrm>
            <a:off x="15989106" y="-98248"/>
            <a:ext cx="2540389" cy="3256909"/>
          </a:xfrm>
          <a:custGeom>
            <a:avLst/>
            <a:gdLst/>
            <a:ahLst/>
            <a:cxnLst/>
            <a:rect l="l" t="t" r="r" b="b"/>
            <a:pathLst>
              <a:path w="2540389" h="3256909">
                <a:moveTo>
                  <a:pt x="0" y="0"/>
                </a:moveTo>
                <a:lnTo>
                  <a:pt x="2540388" y="0"/>
                </a:lnTo>
                <a:lnTo>
                  <a:pt x="2540388" y="3256909"/>
                </a:lnTo>
                <a:lnTo>
                  <a:pt x="0" y="325690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8" name="Freeform 8"/>
          <p:cNvSpPr/>
          <p:nvPr/>
        </p:nvSpPr>
        <p:spPr>
          <a:xfrm flipV="1">
            <a:off x="67202" y="-348078"/>
            <a:ext cx="4558950" cy="2832248"/>
          </a:xfrm>
          <a:custGeom>
            <a:avLst/>
            <a:gdLst/>
            <a:ahLst/>
            <a:cxnLst/>
            <a:rect l="l" t="t" r="r" b="b"/>
            <a:pathLst>
              <a:path w="4558950" h="2832248">
                <a:moveTo>
                  <a:pt x="0" y="2832248"/>
                </a:moveTo>
                <a:lnTo>
                  <a:pt x="4558950" y="2832248"/>
                </a:lnTo>
                <a:lnTo>
                  <a:pt x="4558950" y="0"/>
                </a:lnTo>
                <a:lnTo>
                  <a:pt x="0" y="0"/>
                </a:lnTo>
                <a:lnTo>
                  <a:pt x="0" y="2832248"/>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329841" y="4886997"/>
            <a:ext cx="2611355" cy="2141311"/>
          </a:xfrm>
          <a:custGeom>
            <a:avLst/>
            <a:gdLst/>
            <a:ahLst/>
            <a:cxnLst/>
            <a:rect l="l" t="t" r="r" b="b"/>
            <a:pathLst>
              <a:path w="2611355" h="2141311">
                <a:moveTo>
                  <a:pt x="0" y="0"/>
                </a:moveTo>
                <a:lnTo>
                  <a:pt x="2611355" y="0"/>
                </a:lnTo>
                <a:lnTo>
                  <a:pt x="2611355" y="2141311"/>
                </a:lnTo>
                <a:lnTo>
                  <a:pt x="0" y="2141311"/>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0" name="Freeform 10"/>
          <p:cNvSpPr/>
          <p:nvPr/>
        </p:nvSpPr>
        <p:spPr>
          <a:xfrm>
            <a:off x="-3882145" y="7231417"/>
            <a:ext cx="7324077" cy="2769833"/>
          </a:xfrm>
          <a:custGeom>
            <a:avLst/>
            <a:gdLst/>
            <a:ahLst/>
            <a:cxnLst/>
            <a:rect l="l" t="t" r="r" b="b"/>
            <a:pathLst>
              <a:path w="7324077" h="2769833">
                <a:moveTo>
                  <a:pt x="0" y="0"/>
                </a:moveTo>
                <a:lnTo>
                  <a:pt x="7324077" y="0"/>
                </a:lnTo>
                <a:lnTo>
                  <a:pt x="7324077" y="2769833"/>
                </a:lnTo>
                <a:lnTo>
                  <a:pt x="0" y="2769833"/>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1" name="Freeform 11"/>
          <p:cNvSpPr/>
          <p:nvPr/>
        </p:nvSpPr>
        <p:spPr>
          <a:xfrm>
            <a:off x="13642369" y="2240397"/>
            <a:ext cx="4239097" cy="3267958"/>
          </a:xfrm>
          <a:custGeom>
            <a:avLst/>
            <a:gdLst/>
            <a:ahLst/>
            <a:cxnLst/>
            <a:rect l="l" t="t" r="r" b="b"/>
            <a:pathLst>
              <a:path w="4239097" h="3267958">
                <a:moveTo>
                  <a:pt x="0" y="0"/>
                </a:moveTo>
                <a:lnTo>
                  <a:pt x="4239097" y="0"/>
                </a:lnTo>
                <a:lnTo>
                  <a:pt x="4239097" y="3267958"/>
                </a:lnTo>
                <a:lnTo>
                  <a:pt x="0" y="3267958"/>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grpSp>
        <p:nvGrpSpPr>
          <p:cNvPr id="12" name="Group 12"/>
          <p:cNvGrpSpPr/>
          <p:nvPr/>
        </p:nvGrpSpPr>
        <p:grpSpPr>
          <a:xfrm>
            <a:off x="4508894" y="4413733"/>
            <a:ext cx="9212633" cy="1759137"/>
            <a:chOff x="87620" y="-68744"/>
            <a:chExt cx="10214142" cy="2345517"/>
          </a:xfrm>
        </p:grpSpPr>
        <p:sp>
          <p:nvSpPr>
            <p:cNvPr id="14" name="Freeform 14"/>
            <p:cNvSpPr/>
            <p:nvPr/>
          </p:nvSpPr>
          <p:spPr>
            <a:xfrm>
              <a:off x="87620" y="-68744"/>
              <a:ext cx="10214142" cy="2345517"/>
            </a:xfrm>
            <a:custGeom>
              <a:avLst/>
              <a:gdLst/>
              <a:ahLst/>
              <a:cxnLst/>
              <a:rect l="l" t="t" r="r" b="b"/>
              <a:pathLst>
                <a:path w="9100544" h="2089814">
                  <a:moveTo>
                    <a:pt x="8699478" y="2077114"/>
                  </a:moveTo>
                  <a:cubicBezTo>
                    <a:pt x="8643598" y="2089814"/>
                    <a:pt x="8618198" y="2077114"/>
                    <a:pt x="8561048" y="2077114"/>
                  </a:cubicBezTo>
                  <a:cubicBezTo>
                    <a:pt x="8503898" y="2077114"/>
                    <a:pt x="8412839" y="2064414"/>
                    <a:pt x="8412839" y="2064414"/>
                  </a:cubicBezTo>
                  <a:lnTo>
                    <a:pt x="707771" y="2064414"/>
                  </a:lnTo>
                  <a:lnTo>
                    <a:pt x="631063" y="2051714"/>
                  </a:lnTo>
                  <a:cubicBezTo>
                    <a:pt x="631063" y="2051714"/>
                    <a:pt x="533400" y="2064414"/>
                    <a:pt x="457581" y="2051714"/>
                  </a:cubicBezTo>
                  <a:cubicBezTo>
                    <a:pt x="381762" y="2039014"/>
                    <a:pt x="296418" y="2051714"/>
                    <a:pt x="296418" y="2051714"/>
                  </a:cubicBezTo>
                  <a:cubicBezTo>
                    <a:pt x="240284" y="2051714"/>
                    <a:pt x="162814" y="2047396"/>
                    <a:pt x="119507" y="2018186"/>
                  </a:cubicBezTo>
                  <a:cubicBezTo>
                    <a:pt x="47371" y="1969545"/>
                    <a:pt x="25400" y="1899314"/>
                    <a:pt x="0" y="1793523"/>
                  </a:cubicBezTo>
                  <a:lnTo>
                    <a:pt x="0" y="1592990"/>
                  </a:lnTo>
                  <a:cubicBezTo>
                    <a:pt x="0" y="1592990"/>
                    <a:pt x="12700" y="1508027"/>
                    <a:pt x="12700" y="1449734"/>
                  </a:cubicBezTo>
                  <a:cubicBezTo>
                    <a:pt x="12700" y="1391441"/>
                    <a:pt x="0" y="1301525"/>
                    <a:pt x="0" y="1301525"/>
                  </a:cubicBezTo>
                  <a:lnTo>
                    <a:pt x="0" y="803402"/>
                  </a:lnTo>
                  <a:cubicBezTo>
                    <a:pt x="0" y="803402"/>
                    <a:pt x="12700" y="767715"/>
                    <a:pt x="12700" y="688594"/>
                  </a:cubicBezTo>
                  <a:lnTo>
                    <a:pt x="12700" y="543560"/>
                  </a:lnTo>
                  <a:cubicBezTo>
                    <a:pt x="12700" y="543560"/>
                    <a:pt x="0" y="459740"/>
                    <a:pt x="12700" y="375920"/>
                  </a:cubicBezTo>
                  <a:cubicBezTo>
                    <a:pt x="25400" y="292100"/>
                    <a:pt x="23876" y="258064"/>
                    <a:pt x="64897" y="195072"/>
                  </a:cubicBezTo>
                  <a:cubicBezTo>
                    <a:pt x="87249" y="160782"/>
                    <a:pt x="184404" y="76708"/>
                    <a:pt x="215900" y="50800"/>
                  </a:cubicBezTo>
                  <a:cubicBezTo>
                    <a:pt x="215900" y="50800"/>
                    <a:pt x="305181" y="24130"/>
                    <a:pt x="401320" y="12700"/>
                  </a:cubicBezTo>
                  <a:cubicBezTo>
                    <a:pt x="508000" y="0"/>
                    <a:pt x="481584" y="0"/>
                    <a:pt x="622300" y="0"/>
                  </a:cubicBezTo>
                  <a:lnTo>
                    <a:pt x="8581495" y="0"/>
                  </a:lnTo>
                  <a:cubicBezTo>
                    <a:pt x="8681571" y="0"/>
                    <a:pt x="8750024" y="12700"/>
                    <a:pt x="8750024" y="12700"/>
                  </a:cubicBezTo>
                  <a:cubicBezTo>
                    <a:pt x="8814159" y="12700"/>
                    <a:pt x="8902932" y="36322"/>
                    <a:pt x="8960844" y="50800"/>
                  </a:cubicBezTo>
                  <a:cubicBezTo>
                    <a:pt x="9062444" y="76200"/>
                    <a:pt x="9087844" y="254000"/>
                    <a:pt x="9087844" y="350520"/>
                  </a:cubicBezTo>
                  <a:lnTo>
                    <a:pt x="9087844" y="1210720"/>
                  </a:lnTo>
                  <a:cubicBezTo>
                    <a:pt x="9087844" y="1210720"/>
                    <a:pt x="9100544" y="1579401"/>
                    <a:pt x="9100544" y="1612421"/>
                  </a:cubicBezTo>
                  <a:cubicBezTo>
                    <a:pt x="9100544" y="1645441"/>
                    <a:pt x="9078065" y="1753391"/>
                    <a:pt x="9060158" y="1799619"/>
                  </a:cubicBezTo>
                  <a:cubicBezTo>
                    <a:pt x="9035139" y="1864262"/>
                    <a:pt x="9045299" y="1921158"/>
                    <a:pt x="8993483" y="1965354"/>
                  </a:cubicBezTo>
                  <a:cubicBezTo>
                    <a:pt x="8957415" y="1996215"/>
                    <a:pt x="8903313" y="2033553"/>
                    <a:pt x="8858101" y="2050698"/>
                  </a:cubicBezTo>
                  <a:cubicBezTo>
                    <a:pt x="8812889" y="2067843"/>
                    <a:pt x="8755104" y="2064541"/>
                    <a:pt x="8699224" y="2077241"/>
                  </a:cubicBezTo>
                  <a:close/>
                </a:path>
              </a:pathLst>
            </a:custGeom>
            <a:solidFill>
              <a:srgbClr val="FAF7E8"/>
            </a:solidFill>
          </p:spPr>
        </p:sp>
        <p:sp>
          <p:nvSpPr>
            <p:cNvPr id="15" name="TextBox 15"/>
            <p:cNvSpPr txBox="1"/>
            <p:nvPr/>
          </p:nvSpPr>
          <p:spPr>
            <a:xfrm>
              <a:off x="467031" y="621311"/>
              <a:ext cx="9279794" cy="769442"/>
            </a:xfrm>
            <a:prstGeom prst="rect">
              <a:avLst/>
            </a:prstGeom>
          </p:spPr>
          <p:txBody>
            <a:bodyPr lIns="0" tIns="0" rIns="0" bIns="0" rtlCol="0" anchor="t">
              <a:spAutoFit/>
            </a:bodyPr>
            <a:lstStyle/>
            <a:p>
              <a:pPr marL="0" lvl="0" indent="0" algn="ctr">
                <a:lnSpc>
                  <a:spcPts val="4479"/>
                </a:lnSpc>
                <a:spcBef>
                  <a:spcPct val="0"/>
                </a:spcBef>
              </a:pPr>
              <a:r>
                <a:rPr lang="id-ID" sz="4400" noProof="1">
                  <a:solidFill>
                    <a:srgbClr val="3F2F4B"/>
                  </a:solidFill>
                  <a:latin typeface="Impact" panose="020B0806030902050204" pitchFamily="34" charset="0"/>
                  <a:ea typeface="Kirang Haerang"/>
                  <a:cs typeface="Kirang Haerang"/>
                  <a:sym typeface="Kirang Haerang"/>
                </a:rPr>
                <a:t>Selanjut nya ke contoh program.</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467</Words>
  <Application>Microsoft Office PowerPoint</Application>
  <PresentationFormat>Custom</PresentationFormat>
  <Paragraphs>70</Paragraphs>
  <Slides>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Farro Bold</vt:lpstr>
      <vt:lpstr>Bahnschrift SemiBold</vt:lpstr>
      <vt:lpstr>Tw Cen MT Condensed Extra Bold</vt:lpstr>
      <vt:lpstr>Arial</vt:lpstr>
      <vt:lpstr>Gill Sans Ultra Bold Condensed</vt:lpstr>
      <vt:lpstr>Calibri</vt:lpstr>
      <vt:lpstr>Farro</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Kuis Operasi Bilangan Bulat dalam Gaya Digambar Tangan Nostalgia Hijau Krem Cokelat</dc:title>
  <dc:creator>ASUS</dc:creator>
  <cp:lastModifiedBy>Anastasia Permata Sari</cp:lastModifiedBy>
  <cp:revision>15</cp:revision>
  <dcterms:created xsi:type="dcterms:W3CDTF">2006-08-16T00:00:00Z</dcterms:created>
  <dcterms:modified xsi:type="dcterms:W3CDTF">2024-10-09T14:54:55Z</dcterms:modified>
  <dc:identifier>DAGSZtMgjoY</dc:identifier>
</cp:coreProperties>
</file>